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3"/>
  </p:notesMasterIdLst>
  <p:sldIdLst>
    <p:sldId id="256" r:id="rId2"/>
    <p:sldId id="265" r:id="rId3"/>
    <p:sldId id="347" r:id="rId4"/>
    <p:sldId id="286" r:id="rId5"/>
    <p:sldId id="287" r:id="rId6"/>
    <p:sldId id="288" r:id="rId7"/>
    <p:sldId id="289" r:id="rId8"/>
    <p:sldId id="290" r:id="rId9"/>
    <p:sldId id="291" r:id="rId10"/>
    <p:sldId id="292" r:id="rId11"/>
    <p:sldId id="293" r:id="rId12"/>
    <p:sldId id="294" r:id="rId13"/>
    <p:sldId id="295" r:id="rId14"/>
    <p:sldId id="296" r:id="rId15"/>
    <p:sldId id="297" r:id="rId16"/>
    <p:sldId id="299" r:id="rId17"/>
    <p:sldId id="301" r:id="rId18"/>
    <p:sldId id="298" r:id="rId19"/>
    <p:sldId id="300" r:id="rId20"/>
    <p:sldId id="323" r:id="rId21"/>
    <p:sldId id="324" r:id="rId22"/>
    <p:sldId id="325" r:id="rId23"/>
    <p:sldId id="326" r:id="rId24"/>
    <p:sldId id="327" r:id="rId25"/>
    <p:sldId id="328" r:id="rId26"/>
    <p:sldId id="329" r:id="rId27"/>
    <p:sldId id="330" r:id="rId28"/>
    <p:sldId id="331" r:id="rId29"/>
    <p:sldId id="332" r:id="rId30"/>
    <p:sldId id="334" r:id="rId31"/>
    <p:sldId id="335" r:id="rId32"/>
    <p:sldId id="337" r:id="rId33"/>
    <p:sldId id="338" r:id="rId34"/>
    <p:sldId id="341" r:id="rId35"/>
    <p:sldId id="342" r:id="rId36"/>
    <p:sldId id="344" r:id="rId37"/>
    <p:sldId id="346" r:id="rId38"/>
    <p:sldId id="343" r:id="rId39"/>
    <p:sldId id="270" r:id="rId40"/>
    <p:sldId id="285" r:id="rId41"/>
    <p:sldId id="284" r:id="rId42"/>
  </p:sldIdLst>
  <p:sldSz cx="24384000" cy="13716000"/>
  <p:notesSz cx="6858000" cy="9144000"/>
  <p:embeddedFontLst>
    <p:embeddedFont>
      <p:font typeface="Arial Black" panose="020B0604020202020204" pitchFamily="34" charset="0"/>
      <p:bold r:id="rId44"/>
    </p:embeddedFont>
    <p:embeddedFont>
      <p:font typeface="Avenir" panose="02000503020000020003" pitchFamily="2" charset="0"/>
      <p:regular r:id="rId45"/>
      <p:italic r:id="rId46"/>
    </p:embeddedFont>
    <p:embeddedFont>
      <p:font typeface="Avenir Book" panose="02000503020000020003" pitchFamily="2" charset="0"/>
      <p:regular r:id="rId47"/>
      <p:italic r:id="rId48"/>
    </p:embeddedFont>
    <p:embeddedFont>
      <p:font typeface="Calibri" panose="020F0502020204030204" pitchFamily="34" charset="0"/>
      <p:regular r:id="rId49"/>
      <p:bold r:id="rId50"/>
      <p:italic r:id="rId51"/>
      <p:boldItalic r:id="rId52"/>
    </p:embeddedFont>
    <p:embeddedFont>
      <p:font typeface="Cambria Math" panose="02040503050406030204" pitchFamily="18" charset="0"/>
      <p:regular r:id="rId53"/>
    </p:embeddedFont>
    <p:embeddedFont>
      <p:font typeface="Comic Sans MS" panose="030F0902030302020204" pitchFamily="66" charset="0"/>
      <p:regular r:id="rId54"/>
    </p:embeddedFont>
    <p:embeddedFont>
      <p:font typeface="OCRB" panose="020B0609020202020204" pitchFamily="49" charset="77"/>
      <p:regular r:id="rId55"/>
    </p:embeddedFont>
    <p:embeddedFont>
      <p:font typeface="Open Sans ExtraBold" panose="020B0606030504020204" pitchFamily="34" charset="0"/>
      <p:bold r:id="rId56"/>
      <p:italic r:id="rId57"/>
      <p:boldItalic r:id="rId58"/>
    </p:embeddedFont>
    <p:embeddedFont>
      <p:font typeface="Open Sans Light" panose="020B0306030504020204" pitchFamily="34" charset="0"/>
      <p:regular r:id="rId59"/>
      <p:italic r:id="rId60"/>
    </p:embeddedFont>
    <p:embeddedFont>
      <p:font typeface="Open Sans Semibold" panose="020B0606030504020204" pitchFamily="34" charset="0"/>
      <p:regular r:id="rId61"/>
      <p:bold r:id="rId62"/>
      <p:italic r:id="rId63"/>
      <p:boldItalic r:id="rId64"/>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F36"/>
    <a:srgbClr val="314F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73" autoAdjust="0"/>
    <p:restoredTop sz="87886"/>
  </p:normalViewPr>
  <p:slideViewPr>
    <p:cSldViewPr snapToGrid="0" snapToObjects="1">
      <p:cViewPr varScale="1">
        <p:scale>
          <a:sx n="48" d="100"/>
          <a:sy n="48" d="100"/>
        </p:scale>
        <p:origin x="1136" y="23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71" name="Shape 1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Open Sans Light" pitchFamily="2" charset="0"/>
        <a:ea typeface="Open Sans Light" pitchFamily="2" charset="0"/>
        <a:cs typeface="Open Sans Light" pitchFamily="2" charset="0"/>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1566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6101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ID" dirty="0">
                    <a:solidFill>
                      <a:schemeClr val="accent5">
                        <a:lumMod val="75000"/>
                      </a:schemeClr>
                    </a:solidFill>
                  </a:rPr>
                  <a:t>→ </a:t>
                </a:r>
                <a14:m>
                  <m:oMath xmlns:m="http://schemas.openxmlformats.org/officeDocument/2006/math">
                    <m:r>
                      <a:rPr lang="en-US" b="0" i="1" smtClean="0">
                        <a:solidFill>
                          <a:schemeClr val="accent5">
                            <a:lumMod val="75000"/>
                          </a:schemeClr>
                        </a:solidFill>
                        <a:latin typeface="Cambria Math" panose="02040503050406030204" pitchFamily="18" charset="0"/>
                      </a:rPr>
                      <m:t>𝑂</m:t>
                    </m:r>
                    <m:r>
                      <a:rPr lang="en-US" b="0" i="1" smtClean="0">
                        <a:solidFill>
                          <a:schemeClr val="accent5">
                            <a:lumMod val="75000"/>
                          </a:schemeClr>
                        </a:solidFill>
                        <a:latin typeface="Cambria Math" panose="02040503050406030204" pitchFamily="18" charset="0"/>
                      </a:rPr>
                      <m:t>(</m:t>
                    </m:r>
                    <m:r>
                      <a:rPr lang="en-US" b="0" i="1" smtClean="0">
                        <a:solidFill>
                          <a:schemeClr val="accent5">
                            <a:lumMod val="75000"/>
                          </a:schemeClr>
                        </a:solidFill>
                        <a:latin typeface="Cambria Math" panose="02040503050406030204" pitchFamily="18" charset="0"/>
                      </a:rPr>
                      <m:t>𝐸</m:t>
                    </m:r>
                    <m:r>
                      <a:rPr lang="en-US" b="0" i="1" smtClean="0">
                        <a:solidFill>
                          <a:schemeClr val="accent5">
                            <a:lumMod val="75000"/>
                          </a:schemeClr>
                        </a:solidFill>
                        <a:latin typeface="Cambria Math" panose="02040503050406030204" pitchFamily="18" charset="0"/>
                      </a:rPr>
                      <m:t>)</m:t>
                    </m:r>
                  </m:oMath>
                </a14:m>
                <a:r>
                  <a:rPr lang="en-ID" dirty="0">
                    <a:solidFill>
                      <a:schemeClr val="accent5">
                        <a:lumMod val="75000"/>
                      </a:schemeClr>
                    </a:solidFill>
                  </a:rPr>
                  <a:t> (in total using aggregate) here means that it </a:t>
                </a:r>
                <a:r>
                  <a:rPr lang="en-ID" baseline="0" dirty="0">
                    <a:solidFill>
                      <a:schemeClr val="accent5">
                        <a:lumMod val="75000"/>
                      </a:schemeClr>
                    </a:solidFill>
                  </a:rPr>
                  <a:t>run for |</a:t>
                </a:r>
                <a14:m>
                  <m:oMath xmlns:m="http://schemas.openxmlformats.org/officeDocument/2006/math">
                    <m:r>
                      <a:rPr lang="en-US" b="0" i="1" smtClean="0">
                        <a:solidFill>
                          <a:schemeClr val="accent5">
                            <a:lumMod val="75000"/>
                          </a:schemeClr>
                        </a:solidFill>
                        <a:latin typeface="Cambria Math" panose="02040503050406030204" pitchFamily="18" charset="0"/>
                      </a:rPr>
                      <m:t>𝐸</m:t>
                    </m:r>
                  </m:oMath>
                </a14:m>
                <a:r>
                  <a:rPr lang="en-ID" dirty="0">
                    <a:solidFill>
                      <a:schemeClr val="accent5">
                        <a:lumMod val="75000"/>
                      </a:schemeClr>
                    </a:solidFill>
                  </a:rPr>
                  <a:t>| times in total until</a:t>
                </a:r>
                <a:r>
                  <a:rPr lang="en-ID" baseline="0" dirty="0">
                    <a:solidFill>
                      <a:schemeClr val="accent5">
                        <a:lumMod val="75000"/>
                      </a:schemeClr>
                    </a:solidFill>
                  </a:rPr>
                  <a:t> “</a:t>
                </a:r>
                <a:r>
                  <a:rPr lang="en-ID" dirty="0">
                    <a:solidFill>
                      <a:schemeClr val="accent5">
                        <a:lumMod val="75000"/>
                      </a:schemeClr>
                    </a:solidFill>
                  </a:rPr>
                  <a:t>while” loop ends.</a:t>
                </a:r>
              </a:p>
              <a:p>
                <a:endParaRPr lang="en-US" dirty="0"/>
              </a:p>
            </p:txBody>
          </p:sp>
        </mc:Choice>
        <mc:Fallback xmlns="">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ID" dirty="0">
                    <a:solidFill>
                      <a:schemeClr val="accent5">
                        <a:lumMod val="75000"/>
                      </a:schemeClr>
                    </a:solidFill>
                  </a:rPr>
                  <a:t>→ </a:t>
                </a:r>
                <a:r>
                  <a:rPr lang="en-US" b="0" i="0">
                    <a:solidFill>
                      <a:schemeClr val="accent5">
                        <a:lumMod val="75000"/>
                      </a:schemeClr>
                    </a:solidFill>
                    <a:latin typeface="Cambria Math" panose="02040503050406030204" pitchFamily="18" charset="0"/>
                  </a:rPr>
                  <a:t>𝑂(𝐸)</a:t>
                </a:r>
                <a:r>
                  <a:rPr lang="en-ID" dirty="0">
                    <a:solidFill>
                      <a:schemeClr val="accent5">
                        <a:lumMod val="75000"/>
                      </a:schemeClr>
                    </a:solidFill>
                  </a:rPr>
                  <a:t> (in total using aggregate) here means that it </a:t>
                </a:r>
                <a:r>
                  <a:rPr lang="en-ID" baseline="0" dirty="0">
                    <a:solidFill>
                      <a:schemeClr val="accent5">
                        <a:lumMod val="75000"/>
                      </a:schemeClr>
                    </a:solidFill>
                  </a:rPr>
                  <a:t>run for |</a:t>
                </a:r>
                <a:r>
                  <a:rPr lang="en-US" b="0" i="0">
                    <a:solidFill>
                      <a:schemeClr val="accent5">
                        <a:lumMod val="75000"/>
                      </a:schemeClr>
                    </a:solidFill>
                    <a:latin typeface="Cambria Math" panose="02040503050406030204" pitchFamily="18" charset="0"/>
                  </a:rPr>
                  <a:t>𝐸</a:t>
                </a:r>
                <a:r>
                  <a:rPr lang="en-ID" dirty="0">
                    <a:solidFill>
                      <a:schemeClr val="accent5">
                        <a:lumMod val="75000"/>
                      </a:schemeClr>
                    </a:solidFill>
                  </a:rPr>
                  <a:t>| times in total until</a:t>
                </a:r>
                <a:r>
                  <a:rPr lang="en-ID" baseline="0" dirty="0">
                    <a:solidFill>
                      <a:schemeClr val="accent5">
                        <a:lumMod val="75000"/>
                      </a:schemeClr>
                    </a:solidFill>
                  </a:rPr>
                  <a:t> “</a:t>
                </a:r>
                <a:r>
                  <a:rPr lang="en-ID" dirty="0">
                    <a:solidFill>
                      <a:schemeClr val="accent5">
                        <a:lumMod val="75000"/>
                      </a:schemeClr>
                    </a:solidFill>
                  </a:rPr>
                  <a:t>while” loop ends.</a:t>
                </a:r>
              </a:p>
              <a:p>
                <a:endParaRPr lang="en-US" dirty="0"/>
              </a:p>
            </p:txBody>
          </p:sp>
        </mc:Fallback>
      </mc:AlternateContent>
    </p:spTree>
    <p:extLst>
      <p:ext uri="{BB962C8B-B14F-4D97-AF65-F5344CB8AC3E}">
        <p14:creationId xmlns:p14="http://schemas.microsoft.com/office/powerpoint/2010/main" val="3403072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d>
                      <m:dPr>
                        <m:begChr m:val="|"/>
                        <m:endChr m:val="|"/>
                        <m:ctrlPr>
                          <a:rPr lang="en-US" b="0" i="1" smtClean="0">
                            <a:solidFill>
                              <a:schemeClr val="accent5">
                                <a:lumMod val="75000"/>
                              </a:schemeClr>
                            </a:solidFill>
                            <a:latin typeface="Cambria Math" panose="02040503050406030204" pitchFamily="18" charset="0"/>
                          </a:rPr>
                        </m:ctrlPr>
                      </m:dPr>
                      <m:e>
                        <m:r>
                          <a:rPr lang="en-US" i="1">
                            <a:solidFill>
                              <a:schemeClr val="accent5">
                                <a:lumMod val="75000"/>
                              </a:schemeClr>
                            </a:solidFill>
                            <a:latin typeface="Cambria Math" panose="02040503050406030204" pitchFamily="18" charset="0"/>
                          </a:rPr>
                          <m:t>𝐸</m:t>
                        </m:r>
                      </m:e>
                    </m:d>
                    <m:r>
                      <a:rPr lang="en-US" b="0" i="1" smtClean="0">
                        <a:solidFill>
                          <a:schemeClr val="accent5">
                            <a:lumMod val="75000"/>
                          </a:schemeClr>
                        </a:solidFill>
                        <a:latin typeface="Cambria Math" panose="02040503050406030204" pitchFamily="18" charset="0"/>
                      </a:rPr>
                      <m:t>=</m:t>
                    </m:r>
                    <m:r>
                      <m:rPr>
                        <m:sty m:val="p"/>
                      </m:rPr>
                      <a:rPr lang="en-US" b="0" i="0" smtClean="0">
                        <a:solidFill>
                          <a:schemeClr val="accent5">
                            <a:lumMod val="75000"/>
                          </a:schemeClr>
                        </a:solidFill>
                        <a:latin typeface="Cambria Math" panose="02040503050406030204" pitchFamily="18" charset="0"/>
                      </a:rPr>
                      <m:t>Ω</m:t>
                    </m:r>
                    <m:r>
                      <a:rPr lang="en-US" b="0" i="0" smtClean="0">
                        <a:solidFill>
                          <a:schemeClr val="accent5">
                            <a:lumMod val="75000"/>
                          </a:schemeClr>
                        </a:solidFill>
                        <a:latin typeface="Cambria Math" panose="02040503050406030204" pitchFamily="18" charset="0"/>
                      </a:rPr>
                      <m:t>(</m:t>
                    </m:r>
                    <m:r>
                      <a:rPr lang="en-US" b="0" i="1" smtClean="0">
                        <a:solidFill>
                          <a:schemeClr val="accent5">
                            <a:lumMod val="75000"/>
                          </a:schemeClr>
                        </a:solidFill>
                        <a:latin typeface="Cambria Math" panose="02040503050406030204" pitchFamily="18" charset="0"/>
                      </a:rPr>
                      <m:t>𝑉</m:t>
                    </m:r>
                    <m:r>
                      <a:rPr lang="en-US" b="0" i="1" smtClean="0">
                        <a:solidFill>
                          <a:schemeClr val="accent5">
                            <a:lumMod val="75000"/>
                          </a:schemeClr>
                        </a:solidFill>
                        <a:latin typeface="Cambria Math" panose="02040503050406030204" pitchFamily="18" charset="0"/>
                      </a:rPr>
                      <m:t>)</m:t>
                    </m:r>
                  </m:oMath>
                </a14:m>
                <a:r>
                  <a:rPr lang="en-ID" dirty="0">
                    <a:solidFill>
                      <a:schemeClr val="accent5">
                        <a:lumMod val="75000"/>
                      </a:schemeClr>
                    </a:solidFill>
                  </a:rPr>
                  <a:t> means that </a:t>
                </a:r>
                <a:r>
                  <a:rPr lang="en-ID" sz="2200" b="0" i="0" u="none" strike="noStrike" dirty="0">
                    <a:effectLst/>
                    <a:latin typeface="Open Sans Light" pitchFamily="2" charset="0"/>
                    <a:ea typeface="Open Sans Light" pitchFamily="2" charset="0"/>
                    <a:cs typeface="Open Sans Light" pitchFamily="2" charset="0"/>
                    <a:sym typeface="Helvetica Neue"/>
                  </a:rPr>
                  <a:t>"The number of edges in the graph is at least proportional to the number of vertices.” In other words, the number of edges in the graph is proportional to or larger than the number of vertices. The graph is relatively dense.</a:t>
                </a:r>
                <a:endParaRPr lang="en-US" dirty="0"/>
              </a:p>
            </p:txBody>
          </p:sp>
        </mc:Choice>
        <mc:Fallback xmlns="">
          <p:sp>
            <p:nvSpPr>
              <p:cNvPr id="3" name="Notes Placeholder 2"/>
              <p:cNvSpPr>
                <a:spLocks noGrp="1"/>
              </p:cNvSpPr>
              <p:nvPr>
                <p:ph type="body" idx="1"/>
              </p:nvPr>
            </p:nvSpPr>
            <p:spPr/>
            <p:txBody>
              <a:bodyPr/>
              <a:lstStyle/>
              <a:p>
                <a:r>
                  <a:rPr lang="en-US" b="0" i="0">
                    <a:solidFill>
                      <a:schemeClr val="accent5">
                        <a:lumMod val="75000"/>
                      </a:schemeClr>
                    </a:solidFill>
                    <a:latin typeface="Cambria Math" panose="02040503050406030204" pitchFamily="18" charset="0"/>
                  </a:rPr>
                  <a:t>|</a:t>
                </a:r>
                <a:r>
                  <a:rPr lang="en-US" i="0">
                    <a:solidFill>
                      <a:schemeClr val="accent5">
                        <a:lumMod val="75000"/>
                      </a:schemeClr>
                    </a:solidFill>
                    <a:latin typeface="Cambria Math" panose="02040503050406030204" pitchFamily="18" charset="0"/>
                  </a:rPr>
                  <a:t>𝐸|</a:t>
                </a:r>
                <a:r>
                  <a:rPr lang="en-US" b="0" i="0">
                    <a:solidFill>
                      <a:schemeClr val="accent5">
                        <a:lumMod val="75000"/>
                      </a:schemeClr>
                    </a:solidFill>
                    <a:latin typeface="Cambria Math" panose="02040503050406030204" pitchFamily="18" charset="0"/>
                  </a:rPr>
                  <a:t>=Ω(𝑉)</a:t>
                </a:r>
                <a:r>
                  <a:rPr lang="en-ID" dirty="0">
                    <a:solidFill>
                      <a:schemeClr val="accent5">
                        <a:lumMod val="75000"/>
                      </a:schemeClr>
                    </a:solidFill>
                  </a:rPr>
                  <a:t> means that </a:t>
                </a:r>
                <a:r>
                  <a:rPr lang="en-ID" sz="2200" b="0" i="0" u="none" strike="noStrike" dirty="0">
                    <a:effectLst/>
                    <a:latin typeface="Open Sans Light" pitchFamily="2" charset="0"/>
                    <a:ea typeface="Open Sans Light" pitchFamily="2" charset="0"/>
                    <a:cs typeface="Open Sans Light" pitchFamily="2" charset="0"/>
                    <a:sym typeface="Helvetica Neue"/>
                  </a:rPr>
                  <a:t>"The number of edges in the graph is at least proportional to the number of vertices.” In other words, the number of edges in the graph is proportional to or larger than the number of vertices. The graph is relatively dense.</a:t>
                </a:r>
                <a:endParaRPr lang="en-US" dirty="0"/>
              </a:p>
            </p:txBody>
          </p:sp>
        </mc:Fallback>
      </mc:AlternateContent>
    </p:spTree>
    <p:extLst>
      <p:ext uri="{BB962C8B-B14F-4D97-AF65-F5344CB8AC3E}">
        <p14:creationId xmlns:p14="http://schemas.microsoft.com/office/powerpoint/2010/main" val="1938062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42244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ype 1">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74152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32353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US" dirty="0"/>
              <a:t>Title</a:t>
            </a:r>
            <a:endParaRPr dirty="0"/>
          </a:p>
        </p:txBody>
      </p:sp>
      <p:sp>
        <p:nvSpPr>
          <p:cNvPr id="2" name="Text Placeholder 2">
            <a:extLst>
              <a:ext uri="{FF2B5EF4-FFF2-40B4-BE49-F238E27FC236}">
                <a16:creationId xmlns:a16="http://schemas.microsoft.com/office/drawing/2014/main" id="{D6474C2C-5958-6F6B-1482-E67DED339DDC}"/>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4" name="UNIVERSITAS BINA NUSANTARA">
            <a:extLst>
              <a:ext uri="{FF2B5EF4-FFF2-40B4-BE49-F238E27FC236}">
                <a16:creationId xmlns:a16="http://schemas.microsoft.com/office/drawing/2014/main" id="{5DC7F27E-9CB9-099F-4DA7-367C6ADB411B}"/>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5" name="Picture 4">
            <a:extLst>
              <a:ext uri="{FF2B5EF4-FFF2-40B4-BE49-F238E27FC236}">
                <a16:creationId xmlns:a16="http://schemas.microsoft.com/office/drawing/2014/main" id="{7D72B8CD-2B60-168D-460C-3FFD38B69D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9412486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Section type 7">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3B0134B8-92DD-5A47-83ED-ED2B1DC0A2FA}"/>
              </a:ext>
            </a:extLst>
          </p:cNvPr>
          <p:cNvSpPr/>
          <p:nvPr userDrawn="1"/>
        </p:nvSpPr>
        <p:spPr>
          <a:xfrm>
            <a:off x="-56844" y="-25400"/>
            <a:ext cx="24497688" cy="13766800"/>
          </a:xfrm>
          <a:prstGeom prst="rect">
            <a:avLst/>
          </a:prstGeom>
          <a:gradFill>
            <a:gsLst>
              <a:gs pos="0">
                <a:srgbClr val="797979"/>
              </a:gs>
              <a:gs pos="100000">
                <a:srgbClr val="A9A9A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40722D20-F203-A321-C13A-3A85A24C3C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357946358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1" name="Rounded Rectangle 20">
            <a:extLst>
              <a:ext uri="{FF2B5EF4-FFF2-40B4-BE49-F238E27FC236}">
                <a16:creationId xmlns:a16="http://schemas.microsoft.com/office/drawing/2014/main" id="{86AB40C6-E41E-9F54-5391-1B969D0CD911}"/>
              </a:ext>
            </a:extLst>
          </p:cNvPr>
          <p:cNvSpPr/>
          <p:nvPr userDrawn="1"/>
        </p:nvSpPr>
        <p:spPr>
          <a:xfrm>
            <a:off x="6181816" y="4686855"/>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4" name="Rounded Rectangle 13">
            <a:extLst>
              <a:ext uri="{FF2B5EF4-FFF2-40B4-BE49-F238E27FC236}">
                <a16:creationId xmlns:a16="http://schemas.microsoft.com/office/drawing/2014/main" id="{080221CE-1DAF-B881-9928-5F7152658A68}"/>
              </a:ext>
            </a:extLst>
          </p:cNvPr>
          <p:cNvSpPr/>
          <p:nvPr userDrawn="1"/>
        </p:nvSpPr>
        <p:spPr>
          <a:xfrm>
            <a:off x="2167377" y="4686855"/>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6" name="Text Placeholder 5">
            <a:extLst>
              <a:ext uri="{FF2B5EF4-FFF2-40B4-BE49-F238E27FC236}">
                <a16:creationId xmlns:a16="http://schemas.microsoft.com/office/drawing/2014/main" id="{769ADC5F-7856-93FC-73B6-D0FD6CF171F7}"/>
              </a:ext>
            </a:extLst>
          </p:cNvPr>
          <p:cNvSpPr>
            <a:spLocks noGrp="1"/>
          </p:cNvSpPr>
          <p:nvPr>
            <p:ph type="body" sz="quarter" idx="15"/>
          </p:nvPr>
        </p:nvSpPr>
        <p:spPr>
          <a:xfrm>
            <a:off x="7051814" y="4995800"/>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9" name="Text Placeholder 5">
            <a:extLst>
              <a:ext uri="{FF2B5EF4-FFF2-40B4-BE49-F238E27FC236}">
                <a16:creationId xmlns:a16="http://schemas.microsoft.com/office/drawing/2014/main" id="{00A99FD3-8026-DED8-6415-E6F86A722F09}"/>
              </a:ext>
            </a:extLst>
          </p:cNvPr>
          <p:cNvSpPr>
            <a:spLocks noGrp="1"/>
          </p:cNvSpPr>
          <p:nvPr>
            <p:ph type="body" sz="quarter" idx="18" hasCustomPrompt="1"/>
          </p:nvPr>
        </p:nvSpPr>
        <p:spPr>
          <a:xfrm>
            <a:off x="2754063" y="4995800"/>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5" name="Rounded Rectangle 4">
            <a:extLst>
              <a:ext uri="{FF2B5EF4-FFF2-40B4-BE49-F238E27FC236}">
                <a16:creationId xmlns:a16="http://schemas.microsoft.com/office/drawing/2014/main" id="{E247E1DC-6698-D91F-6E0F-EE6AA5A0EE44}"/>
              </a:ext>
            </a:extLst>
          </p:cNvPr>
          <p:cNvSpPr/>
          <p:nvPr userDrawn="1"/>
        </p:nvSpPr>
        <p:spPr>
          <a:xfrm>
            <a:off x="6181816" y="7440664"/>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6" name="Rounded Rectangle 5">
            <a:extLst>
              <a:ext uri="{FF2B5EF4-FFF2-40B4-BE49-F238E27FC236}">
                <a16:creationId xmlns:a16="http://schemas.microsoft.com/office/drawing/2014/main" id="{E4546BDD-E691-E2BA-47E5-B549A7229C89}"/>
              </a:ext>
            </a:extLst>
          </p:cNvPr>
          <p:cNvSpPr/>
          <p:nvPr userDrawn="1"/>
        </p:nvSpPr>
        <p:spPr>
          <a:xfrm>
            <a:off x="2167377" y="7440664"/>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Text Placeholder 5">
            <a:extLst>
              <a:ext uri="{FF2B5EF4-FFF2-40B4-BE49-F238E27FC236}">
                <a16:creationId xmlns:a16="http://schemas.microsoft.com/office/drawing/2014/main" id="{260AF2BE-EDAA-B7C2-8580-AB1ACF70EF35}"/>
              </a:ext>
            </a:extLst>
          </p:cNvPr>
          <p:cNvSpPr>
            <a:spLocks noGrp="1"/>
          </p:cNvSpPr>
          <p:nvPr>
            <p:ph type="body" sz="quarter" idx="19"/>
          </p:nvPr>
        </p:nvSpPr>
        <p:spPr>
          <a:xfrm>
            <a:off x="7051814" y="7749609"/>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9" name="Text Placeholder 5">
            <a:extLst>
              <a:ext uri="{FF2B5EF4-FFF2-40B4-BE49-F238E27FC236}">
                <a16:creationId xmlns:a16="http://schemas.microsoft.com/office/drawing/2014/main" id="{0EC36AFE-3A01-B3EC-7E28-B8F97B900365}"/>
              </a:ext>
            </a:extLst>
          </p:cNvPr>
          <p:cNvSpPr>
            <a:spLocks noGrp="1"/>
          </p:cNvSpPr>
          <p:nvPr>
            <p:ph type="body" sz="quarter" idx="20" hasCustomPrompt="1"/>
          </p:nvPr>
        </p:nvSpPr>
        <p:spPr>
          <a:xfrm>
            <a:off x="2754063" y="7749609"/>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1" name="Rounded Rectangle 10">
            <a:extLst>
              <a:ext uri="{FF2B5EF4-FFF2-40B4-BE49-F238E27FC236}">
                <a16:creationId xmlns:a16="http://schemas.microsoft.com/office/drawing/2014/main" id="{CE84B4FD-950C-7E7E-B32E-0106A01D53C4}"/>
              </a:ext>
            </a:extLst>
          </p:cNvPr>
          <p:cNvSpPr/>
          <p:nvPr userDrawn="1"/>
        </p:nvSpPr>
        <p:spPr>
          <a:xfrm>
            <a:off x="6181816" y="10194473"/>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2" name="Rounded Rectangle 11">
            <a:extLst>
              <a:ext uri="{FF2B5EF4-FFF2-40B4-BE49-F238E27FC236}">
                <a16:creationId xmlns:a16="http://schemas.microsoft.com/office/drawing/2014/main" id="{3B266147-1D67-88E4-9FE7-F833346E464A}"/>
              </a:ext>
            </a:extLst>
          </p:cNvPr>
          <p:cNvSpPr/>
          <p:nvPr userDrawn="1"/>
        </p:nvSpPr>
        <p:spPr>
          <a:xfrm>
            <a:off x="2167377" y="10194473"/>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5" name="Text Placeholder 5">
            <a:extLst>
              <a:ext uri="{FF2B5EF4-FFF2-40B4-BE49-F238E27FC236}">
                <a16:creationId xmlns:a16="http://schemas.microsoft.com/office/drawing/2014/main" id="{6248EF39-489B-0AB6-1C39-97964F6585CC}"/>
              </a:ext>
            </a:extLst>
          </p:cNvPr>
          <p:cNvSpPr>
            <a:spLocks noGrp="1"/>
          </p:cNvSpPr>
          <p:nvPr>
            <p:ph type="body" sz="quarter" idx="21"/>
          </p:nvPr>
        </p:nvSpPr>
        <p:spPr>
          <a:xfrm>
            <a:off x="7051814" y="10503418"/>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6" name="Text Placeholder 5">
            <a:extLst>
              <a:ext uri="{FF2B5EF4-FFF2-40B4-BE49-F238E27FC236}">
                <a16:creationId xmlns:a16="http://schemas.microsoft.com/office/drawing/2014/main" id="{E37917F2-61C0-8B23-0D87-2AA3EEB8377A}"/>
              </a:ext>
            </a:extLst>
          </p:cNvPr>
          <p:cNvSpPr>
            <a:spLocks noGrp="1"/>
          </p:cNvSpPr>
          <p:nvPr>
            <p:ph type="body" sz="quarter" idx="22" hasCustomPrompt="1"/>
          </p:nvPr>
        </p:nvSpPr>
        <p:spPr>
          <a:xfrm>
            <a:off x="2754063" y="10503418"/>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7" name="Title 2">
            <a:extLst>
              <a:ext uri="{FF2B5EF4-FFF2-40B4-BE49-F238E27FC236}">
                <a16:creationId xmlns:a16="http://schemas.microsoft.com/office/drawing/2014/main" id="{3F0C4EB7-81AE-6D10-33F3-83A99AC2F3BA}"/>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8" name="Text Placeholder 4">
            <a:extLst>
              <a:ext uri="{FF2B5EF4-FFF2-40B4-BE49-F238E27FC236}">
                <a16:creationId xmlns:a16="http://schemas.microsoft.com/office/drawing/2014/main" id="{043113C8-679B-440C-38CF-27CC1A6FF3A6}"/>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2" name="Picture 1">
            <a:extLst>
              <a:ext uri="{FF2B5EF4-FFF2-40B4-BE49-F238E27FC236}">
                <a16:creationId xmlns:a16="http://schemas.microsoft.com/office/drawing/2014/main" id="{A7BDDA7B-8679-2A96-DA58-9B50735EAFF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99810271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ype 3">
    <p:spTree>
      <p:nvGrpSpPr>
        <p:cNvPr id="1" name=""/>
        <p:cNvGrpSpPr/>
        <p:nvPr/>
      </p:nvGrpSpPr>
      <p:grpSpPr>
        <a:xfrm>
          <a:off x="0" y="0"/>
          <a:ext cx="0" cy="0"/>
          <a:chOff x="0" y="0"/>
          <a:chExt cx="0" cy="0"/>
        </a:xfrm>
      </p:grpSpPr>
      <p:sp>
        <p:nvSpPr>
          <p:cNvPr id="99" name="Rectangle">
            <a:extLst>
              <a:ext uri="{FF2B5EF4-FFF2-40B4-BE49-F238E27FC236}">
                <a16:creationId xmlns:a16="http://schemas.microsoft.com/office/drawing/2014/main" id="{5B500D99-BCA8-5A47-AC2D-7A5DFB585C9A}"/>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04" name="Content Placeholder 7">
            <a:extLst>
              <a:ext uri="{FF2B5EF4-FFF2-40B4-BE49-F238E27FC236}">
                <a16:creationId xmlns:a16="http://schemas.microsoft.com/office/drawing/2014/main" id="{A238D5AC-1068-5240-9AFA-91BA1250D945}"/>
              </a:ext>
            </a:extLst>
          </p:cNvPr>
          <p:cNvSpPr>
            <a:spLocks noGrp="1"/>
          </p:cNvSpPr>
          <p:nvPr>
            <p:ph sz="quarter" idx="11"/>
          </p:nvPr>
        </p:nvSpPr>
        <p:spPr>
          <a:xfrm>
            <a:off x="2167377" y="4125886"/>
            <a:ext cx="20057623" cy="8523314"/>
          </a:xfrm>
        </p:spPr>
        <p:txBody>
          <a:bodyPr>
            <a:normAutofit/>
          </a:bodyPr>
          <a:lstStyle>
            <a:lvl1pPr marL="4572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a:extLst>
              <a:ext uri="{FF2B5EF4-FFF2-40B4-BE49-F238E27FC236}">
                <a16:creationId xmlns:a16="http://schemas.microsoft.com/office/drawing/2014/main" id="{F2C79DE9-4AFD-C17C-6D01-10CB5913C7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413405103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D2A636C9-947E-150D-EB07-22919761FA60}"/>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16737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9405342"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1664330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Picture Placeholder 3">
            <a:extLst>
              <a:ext uri="{FF2B5EF4-FFF2-40B4-BE49-F238E27FC236}">
                <a16:creationId xmlns:a16="http://schemas.microsoft.com/office/drawing/2014/main" id="{3A552A97-F867-374E-B40D-BD84D808047E}"/>
              </a:ext>
            </a:extLst>
          </p:cNvPr>
          <p:cNvSpPr>
            <a:spLocks noGrp="1"/>
          </p:cNvSpPr>
          <p:nvPr>
            <p:ph type="pic" sz="quarter" idx="11"/>
          </p:nvPr>
        </p:nvSpPr>
        <p:spPr>
          <a:xfrm>
            <a:off x="2167377"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29" name="Picture Placeholder 3">
            <a:extLst>
              <a:ext uri="{FF2B5EF4-FFF2-40B4-BE49-F238E27FC236}">
                <a16:creationId xmlns:a16="http://schemas.microsoft.com/office/drawing/2014/main" id="{DB283EA2-01A0-334D-8038-2E3190C1B2B9}"/>
              </a:ext>
            </a:extLst>
          </p:cNvPr>
          <p:cNvSpPr>
            <a:spLocks noGrp="1"/>
          </p:cNvSpPr>
          <p:nvPr>
            <p:ph type="pic" sz="quarter" idx="12"/>
          </p:nvPr>
        </p:nvSpPr>
        <p:spPr>
          <a:xfrm>
            <a:off x="9405342"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30" name="Picture Placeholder 3">
            <a:extLst>
              <a:ext uri="{FF2B5EF4-FFF2-40B4-BE49-F238E27FC236}">
                <a16:creationId xmlns:a16="http://schemas.microsoft.com/office/drawing/2014/main" id="{B5710E30-F50B-2E47-A284-AB9A73F6AB8F}"/>
              </a:ext>
            </a:extLst>
          </p:cNvPr>
          <p:cNvSpPr>
            <a:spLocks noGrp="1"/>
          </p:cNvSpPr>
          <p:nvPr>
            <p:ph type="pic" sz="quarter" idx="13"/>
          </p:nvPr>
        </p:nvSpPr>
        <p:spPr>
          <a:xfrm>
            <a:off x="16643307" y="4297293"/>
            <a:ext cx="4759266" cy="4172342"/>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07CBA874-2A87-342A-D528-C2660A034B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50518920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A325C97-8FC1-69A4-76A6-9BFCCE62D08F}"/>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ight Arrow 3">
            <a:extLst>
              <a:ext uri="{FF2B5EF4-FFF2-40B4-BE49-F238E27FC236}">
                <a16:creationId xmlns:a16="http://schemas.microsoft.com/office/drawing/2014/main" id="{8F28C692-0EE9-7D99-17B4-3313049F0A01}"/>
              </a:ext>
            </a:extLst>
          </p:cNvPr>
          <p:cNvSpPr/>
          <p:nvPr userDrawn="1"/>
        </p:nvSpPr>
        <p:spPr>
          <a:xfrm>
            <a:off x="7398337"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 name="Rounded Rectangle 1">
            <a:extLst>
              <a:ext uri="{FF2B5EF4-FFF2-40B4-BE49-F238E27FC236}">
                <a16:creationId xmlns:a16="http://schemas.microsoft.com/office/drawing/2014/main" id="{01B89336-F494-2062-ED79-0A44623AD4C4}"/>
              </a:ext>
            </a:extLst>
          </p:cNvPr>
          <p:cNvSpPr/>
          <p:nvPr userDrawn="1"/>
        </p:nvSpPr>
        <p:spPr>
          <a:xfrm>
            <a:off x="2167377"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594247"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7" name="Rounded Rectangle 16">
            <a:extLst>
              <a:ext uri="{FF2B5EF4-FFF2-40B4-BE49-F238E27FC236}">
                <a16:creationId xmlns:a16="http://schemas.microsoft.com/office/drawing/2014/main" id="{651AEE51-4476-0347-EE71-4727AC7D90CC}"/>
              </a:ext>
            </a:extLst>
          </p:cNvPr>
          <p:cNvSpPr/>
          <p:nvPr userDrawn="1"/>
        </p:nvSpPr>
        <p:spPr>
          <a:xfrm>
            <a:off x="9278138"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C8DF8073-7CBE-78F8-385D-33EC70507F81}"/>
              </a:ext>
            </a:extLst>
          </p:cNvPr>
          <p:cNvSpPr/>
          <p:nvPr userDrawn="1"/>
        </p:nvSpPr>
        <p:spPr>
          <a:xfrm>
            <a:off x="16388899"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3" name="Text Placeholder 5">
            <a:extLst>
              <a:ext uri="{FF2B5EF4-FFF2-40B4-BE49-F238E27FC236}">
                <a16:creationId xmlns:a16="http://schemas.microsoft.com/office/drawing/2014/main" id="{5D06E93C-E9EF-DAD7-BDE3-8DDAB05CDF90}"/>
              </a:ext>
            </a:extLst>
          </p:cNvPr>
          <p:cNvSpPr>
            <a:spLocks noGrp="1"/>
          </p:cNvSpPr>
          <p:nvPr>
            <p:ph type="body" sz="quarter" idx="15"/>
          </p:nvPr>
        </p:nvSpPr>
        <p:spPr>
          <a:xfrm>
            <a:off x="9719708"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4" name="Text Placeholder 5">
            <a:extLst>
              <a:ext uri="{FF2B5EF4-FFF2-40B4-BE49-F238E27FC236}">
                <a16:creationId xmlns:a16="http://schemas.microsoft.com/office/drawing/2014/main" id="{AB64C3FA-E7EC-73CE-DEC9-E0D1DACCC92F}"/>
              </a:ext>
            </a:extLst>
          </p:cNvPr>
          <p:cNvSpPr>
            <a:spLocks noGrp="1"/>
          </p:cNvSpPr>
          <p:nvPr>
            <p:ph type="body" sz="quarter" idx="16"/>
          </p:nvPr>
        </p:nvSpPr>
        <p:spPr>
          <a:xfrm>
            <a:off x="16882946"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1" name="Text Placeholder 5">
            <a:extLst>
              <a:ext uri="{FF2B5EF4-FFF2-40B4-BE49-F238E27FC236}">
                <a16:creationId xmlns:a16="http://schemas.microsoft.com/office/drawing/2014/main" id="{1B745795-7EE3-42BF-EDBE-49D4FAD835F5}"/>
              </a:ext>
            </a:extLst>
          </p:cNvPr>
          <p:cNvSpPr>
            <a:spLocks noGrp="1"/>
          </p:cNvSpPr>
          <p:nvPr>
            <p:ph type="body" sz="quarter" idx="17"/>
          </p:nvPr>
        </p:nvSpPr>
        <p:spPr>
          <a:xfrm>
            <a:off x="2349891" y="10445295"/>
            <a:ext cx="19038148" cy="1701954"/>
          </a:xfrm>
        </p:spPr>
        <p:txBody>
          <a:bodyPr>
            <a:noAutofit/>
          </a:bodyPr>
          <a:lstStyle>
            <a:lvl1pPr marL="0" indent="0">
              <a:buNone/>
              <a:defRPr kumimoji="0" lang="en-US" sz="28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Right Arrow 32">
            <a:extLst>
              <a:ext uri="{FF2B5EF4-FFF2-40B4-BE49-F238E27FC236}">
                <a16:creationId xmlns:a16="http://schemas.microsoft.com/office/drawing/2014/main" id="{0AE76436-839B-BF36-E19E-893653562EA3}"/>
              </a:ext>
            </a:extLst>
          </p:cNvPr>
          <p:cNvSpPr/>
          <p:nvPr userDrawn="1"/>
        </p:nvSpPr>
        <p:spPr>
          <a:xfrm>
            <a:off x="14509098"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Oval 7">
            <a:extLst>
              <a:ext uri="{FF2B5EF4-FFF2-40B4-BE49-F238E27FC236}">
                <a16:creationId xmlns:a16="http://schemas.microsoft.com/office/drawing/2014/main" id="{DCFF0438-821D-3C18-6D61-1BD73A4DC167}"/>
              </a:ext>
            </a:extLst>
          </p:cNvPr>
          <p:cNvSpPr/>
          <p:nvPr userDrawn="1"/>
        </p:nvSpPr>
        <p:spPr>
          <a:xfrm>
            <a:off x="4241849"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1</a:t>
            </a:r>
          </a:p>
        </p:txBody>
      </p:sp>
      <p:sp>
        <p:nvSpPr>
          <p:cNvPr id="10" name="Oval 9">
            <a:extLst>
              <a:ext uri="{FF2B5EF4-FFF2-40B4-BE49-F238E27FC236}">
                <a16:creationId xmlns:a16="http://schemas.microsoft.com/office/drawing/2014/main" id="{1BC35716-81E4-A54F-3272-89DAA37CF79D}"/>
              </a:ext>
            </a:extLst>
          </p:cNvPr>
          <p:cNvSpPr/>
          <p:nvPr userDrawn="1"/>
        </p:nvSpPr>
        <p:spPr>
          <a:xfrm>
            <a:off x="11279661"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2</a:t>
            </a:r>
          </a:p>
        </p:txBody>
      </p:sp>
      <p:sp>
        <p:nvSpPr>
          <p:cNvPr id="14" name="Oval 13">
            <a:extLst>
              <a:ext uri="{FF2B5EF4-FFF2-40B4-BE49-F238E27FC236}">
                <a16:creationId xmlns:a16="http://schemas.microsoft.com/office/drawing/2014/main" id="{6D587B62-738C-1BE8-E775-FC6EC9D2556E}"/>
              </a:ext>
            </a:extLst>
          </p:cNvPr>
          <p:cNvSpPr/>
          <p:nvPr userDrawn="1"/>
        </p:nvSpPr>
        <p:spPr>
          <a:xfrm>
            <a:off x="18463370"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3</a:t>
            </a:r>
          </a:p>
        </p:txBody>
      </p:sp>
      <p:pic>
        <p:nvPicPr>
          <p:cNvPr id="6" name="Picture 5">
            <a:extLst>
              <a:ext uri="{FF2B5EF4-FFF2-40B4-BE49-F238E27FC236}">
                <a16:creationId xmlns:a16="http://schemas.microsoft.com/office/drawing/2014/main" id="{9A703794-B39A-7A69-54AC-AFD888C8CB4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80928499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5F33489-AE64-A520-339D-37FA55DCDDCD}"/>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2167377" y="6556917"/>
            <a:ext cx="9768906" cy="5575610"/>
          </a:xfrm>
        </p:spPr>
        <p:txBody>
          <a:bodyPr>
            <a:noAutofit/>
          </a:bodyPr>
          <a:lstStyle>
            <a:lvl1pPr marL="0" indent="0">
              <a:spcBef>
                <a:spcPts val="0"/>
              </a:spcBef>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sp>
        <p:nvSpPr>
          <p:cNvPr id="34" name="Picture Placeholder 3">
            <a:extLst>
              <a:ext uri="{FF2B5EF4-FFF2-40B4-BE49-F238E27FC236}">
                <a16:creationId xmlns:a16="http://schemas.microsoft.com/office/drawing/2014/main" id="{199BEEEC-0D44-544B-A30D-8F854BF4A1E2}"/>
              </a:ext>
            </a:extLst>
          </p:cNvPr>
          <p:cNvSpPr>
            <a:spLocks noGrp="1"/>
          </p:cNvSpPr>
          <p:nvPr>
            <p:ph type="pic" sz="quarter" idx="13"/>
          </p:nvPr>
        </p:nvSpPr>
        <p:spPr>
          <a:xfrm>
            <a:off x="12339930" y="4210629"/>
            <a:ext cx="9099057" cy="7921898"/>
          </a:xfrm>
        </p:spPr>
        <p:txBody>
          <a:bodyPr/>
          <a:lstStyle>
            <a:lvl1pPr marL="0" indent="0">
              <a:buNone/>
              <a:defRPr b="0">
                <a:solidFill>
                  <a:schemeClr val="bg1"/>
                </a:solidFill>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313C6146-DC72-7FB3-6375-B120A24C107F}"/>
              </a:ext>
            </a:extLst>
          </p:cNvPr>
          <p:cNvSpPr>
            <a:spLocks noGrp="1"/>
          </p:cNvSpPr>
          <p:nvPr>
            <p:ph type="body" sz="quarter" idx="17" hasCustomPrompt="1"/>
          </p:nvPr>
        </p:nvSpPr>
        <p:spPr>
          <a:xfrm>
            <a:off x="2166938" y="4210049"/>
            <a:ext cx="9768874" cy="2039112"/>
          </a:xfrm>
        </p:spPr>
        <p:txBody>
          <a:bodyPr>
            <a:normAutofit/>
          </a:bodyPr>
          <a:lstStyle>
            <a:lvl1pPr marL="0" indent="0">
              <a:spcBef>
                <a:spcPts val="0"/>
              </a:spcBef>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64D25C93-1B77-566C-CD32-E4AC841F19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08532981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28F252AD-5DE4-7070-6059-31CB6E8E15CC}"/>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Or 3">
            <a:extLst>
              <a:ext uri="{FF2B5EF4-FFF2-40B4-BE49-F238E27FC236}">
                <a16:creationId xmlns:a16="http://schemas.microsoft.com/office/drawing/2014/main" id="{E68A1B27-C10C-399D-6C52-E0B8F062FF6D}"/>
              </a:ext>
            </a:extLst>
          </p:cNvPr>
          <p:cNvSpPr/>
          <p:nvPr userDrawn="1"/>
        </p:nvSpPr>
        <p:spPr>
          <a:xfrm>
            <a:off x="7481303" y="3712458"/>
            <a:ext cx="9144000" cy="9144000"/>
          </a:xfrm>
          <a:prstGeom prst="flowChartOr">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cxnSp>
        <p:nvCxnSpPr>
          <p:cNvPr id="8" name="Straight Connector 7">
            <a:extLst>
              <a:ext uri="{FF2B5EF4-FFF2-40B4-BE49-F238E27FC236}">
                <a16:creationId xmlns:a16="http://schemas.microsoft.com/office/drawing/2014/main" id="{9AE1FE12-D6E7-CC76-3FE4-BC8F0EC78DF0}"/>
              </a:ext>
            </a:extLst>
          </p:cNvPr>
          <p:cNvCxnSpPr>
            <a:cxnSpLocks/>
            <a:stCxn id="4" idx="0"/>
          </p:cNvCxnSpPr>
          <p:nvPr userDrawn="1"/>
        </p:nvCxnSpPr>
        <p:spPr>
          <a:xfrm>
            <a:off x="12053303" y="3712458"/>
            <a:ext cx="22098" cy="914400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4945EE12-0322-D3C6-8589-1B9554503365}"/>
              </a:ext>
            </a:extLst>
          </p:cNvPr>
          <p:cNvCxnSpPr>
            <a:cxnSpLocks/>
            <a:endCxn id="4" idx="2"/>
          </p:cNvCxnSpPr>
          <p:nvPr userDrawn="1"/>
        </p:nvCxnSpPr>
        <p:spPr>
          <a:xfrm flipH="1">
            <a:off x="7481303" y="8284458"/>
            <a:ext cx="9144000" cy="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9"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25" name="Text Placeholder 15">
            <a:extLst>
              <a:ext uri="{FF2B5EF4-FFF2-40B4-BE49-F238E27FC236}">
                <a16:creationId xmlns:a16="http://schemas.microsoft.com/office/drawing/2014/main" id="{FC4F9637-2BA1-E3F7-1599-2295EF076CCC}"/>
              </a:ext>
            </a:extLst>
          </p:cNvPr>
          <p:cNvSpPr>
            <a:spLocks noGrp="1"/>
          </p:cNvSpPr>
          <p:nvPr>
            <p:ph type="body" sz="quarter" idx="12" hasCustomPrompt="1"/>
          </p:nvPr>
        </p:nvSpPr>
        <p:spPr>
          <a:xfrm>
            <a:off x="8056949" y="7294814"/>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6" name="Text Placeholder 15">
            <a:extLst>
              <a:ext uri="{FF2B5EF4-FFF2-40B4-BE49-F238E27FC236}">
                <a16:creationId xmlns:a16="http://schemas.microsoft.com/office/drawing/2014/main" id="{47270689-CD03-86EE-AD4E-701F61CD37A1}"/>
              </a:ext>
            </a:extLst>
          </p:cNvPr>
          <p:cNvSpPr>
            <a:spLocks noGrp="1"/>
          </p:cNvSpPr>
          <p:nvPr>
            <p:ph type="body" sz="quarter" idx="13" hasCustomPrompt="1"/>
          </p:nvPr>
        </p:nvSpPr>
        <p:spPr>
          <a:xfrm>
            <a:off x="8056949" y="8617313"/>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8" name="Text Placeholder 15">
            <a:extLst>
              <a:ext uri="{FF2B5EF4-FFF2-40B4-BE49-F238E27FC236}">
                <a16:creationId xmlns:a16="http://schemas.microsoft.com/office/drawing/2014/main" id="{B5939A4B-8504-2C32-E90E-9DA4843EF0EF}"/>
              </a:ext>
            </a:extLst>
          </p:cNvPr>
          <p:cNvSpPr>
            <a:spLocks noGrp="1"/>
          </p:cNvSpPr>
          <p:nvPr>
            <p:ph type="body" sz="quarter" idx="14" hasCustomPrompt="1"/>
          </p:nvPr>
        </p:nvSpPr>
        <p:spPr>
          <a:xfrm>
            <a:off x="12365741" y="7298299"/>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9" name="Text Placeholder 15">
            <a:extLst>
              <a:ext uri="{FF2B5EF4-FFF2-40B4-BE49-F238E27FC236}">
                <a16:creationId xmlns:a16="http://schemas.microsoft.com/office/drawing/2014/main" id="{44D6C0A8-7DC7-6F84-E472-8E0CA423C51E}"/>
              </a:ext>
            </a:extLst>
          </p:cNvPr>
          <p:cNvSpPr>
            <a:spLocks noGrp="1"/>
          </p:cNvSpPr>
          <p:nvPr>
            <p:ph type="body" sz="quarter" idx="15" hasCustomPrompt="1"/>
          </p:nvPr>
        </p:nvSpPr>
        <p:spPr>
          <a:xfrm>
            <a:off x="12427997" y="8595891"/>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9"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1" name="Text Placeholder 15">
            <a:extLst>
              <a:ext uri="{FF2B5EF4-FFF2-40B4-BE49-F238E27FC236}">
                <a16:creationId xmlns:a16="http://schemas.microsoft.com/office/drawing/2014/main" id="{6ADBE3FB-D313-E2BC-715C-D8600CF8BD21}"/>
              </a:ext>
            </a:extLst>
          </p:cNvPr>
          <p:cNvSpPr>
            <a:spLocks noGrp="1"/>
          </p:cNvSpPr>
          <p:nvPr>
            <p:ph type="body" sz="quarter" idx="17" hasCustomPrompt="1"/>
          </p:nvPr>
        </p:nvSpPr>
        <p:spPr>
          <a:xfrm>
            <a:off x="17255744"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2" name="Text Placeholder 15">
            <a:extLst>
              <a:ext uri="{FF2B5EF4-FFF2-40B4-BE49-F238E27FC236}">
                <a16:creationId xmlns:a16="http://schemas.microsoft.com/office/drawing/2014/main" id="{A79FD328-17AF-2BB2-5730-3D5CA0EE9704}"/>
              </a:ext>
            </a:extLst>
          </p:cNvPr>
          <p:cNvSpPr>
            <a:spLocks noGrp="1"/>
          </p:cNvSpPr>
          <p:nvPr>
            <p:ph type="body" sz="quarter" idx="18" hasCustomPrompt="1"/>
          </p:nvPr>
        </p:nvSpPr>
        <p:spPr>
          <a:xfrm>
            <a:off x="17255744"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pic>
        <p:nvPicPr>
          <p:cNvPr id="20" name="Graphic 19" descr="Artificial Intelligence with solid fill">
            <a:extLst>
              <a:ext uri="{FF2B5EF4-FFF2-40B4-BE49-F238E27FC236}">
                <a16:creationId xmlns:a16="http://schemas.microsoft.com/office/drawing/2014/main" id="{717E632E-7C2D-8BE2-BA0D-FBA56ED592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8162" y="4999921"/>
            <a:ext cx="1936946" cy="1936946"/>
          </a:xfrm>
          <a:prstGeom prst="rect">
            <a:avLst/>
          </a:prstGeom>
        </p:spPr>
      </p:pic>
      <p:pic>
        <p:nvPicPr>
          <p:cNvPr id="22" name="Graphic 21" descr="Atom with solid fill">
            <a:extLst>
              <a:ext uri="{FF2B5EF4-FFF2-40B4-BE49-F238E27FC236}">
                <a16:creationId xmlns:a16="http://schemas.microsoft.com/office/drawing/2014/main" id="{CCE4C43E-15B3-15EB-CF11-EB3378A3CE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7038" y="4968699"/>
            <a:ext cx="1958731" cy="1958731"/>
          </a:xfrm>
          <a:prstGeom prst="rect">
            <a:avLst/>
          </a:prstGeom>
        </p:spPr>
      </p:pic>
      <p:pic>
        <p:nvPicPr>
          <p:cNvPr id="24" name="Graphic 23" descr="Bar chart with solid fill">
            <a:extLst>
              <a:ext uri="{FF2B5EF4-FFF2-40B4-BE49-F238E27FC236}">
                <a16:creationId xmlns:a16="http://schemas.microsoft.com/office/drawing/2014/main" id="{0445AAA4-0C9A-80AB-86CE-F91A16FFC2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135" y="9715514"/>
            <a:ext cx="1696410" cy="1696410"/>
          </a:xfrm>
          <a:prstGeom prst="rect">
            <a:avLst/>
          </a:prstGeom>
        </p:spPr>
      </p:pic>
      <p:pic>
        <p:nvPicPr>
          <p:cNvPr id="35" name="Graphic 34" descr="Blockchain with solid fill">
            <a:extLst>
              <a:ext uri="{FF2B5EF4-FFF2-40B4-BE49-F238E27FC236}">
                <a16:creationId xmlns:a16="http://schemas.microsoft.com/office/drawing/2014/main" id="{CB7D00AA-1C33-1508-6057-E10BDF964F0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37038" y="9711819"/>
            <a:ext cx="1700105" cy="1700105"/>
          </a:xfrm>
          <a:prstGeom prst="rect">
            <a:avLst/>
          </a:prstGeom>
        </p:spPr>
      </p:pic>
      <p:pic>
        <p:nvPicPr>
          <p:cNvPr id="7" name="Picture 6">
            <a:extLst>
              <a:ext uri="{FF2B5EF4-FFF2-40B4-BE49-F238E27FC236}">
                <a16:creationId xmlns:a16="http://schemas.microsoft.com/office/drawing/2014/main" id="{08A923CA-0AF7-7160-B581-2CACED786620}"/>
              </a:ext>
              <a:ext uri="{C183D7F6-B498-43B3-948B-1728B52AA6E4}">
                <adec:decorative xmlns:adec="http://schemas.microsoft.com/office/drawing/2017/decorative" val="1"/>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07010292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55631E8-C878-10B3-37B6-B446CE8244F9}"/>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b="0" i="0" dirty="0">
              <a:latin typeface="OCRB" panose="020F0502020204030204" pitchFamily="34" charset="0"/>
              <a:ea typeface="Open Sans Light" pitchFamily="2" charset="0"/>
              <a:cs typeface="OCRB" panose="020F0502020204030204" pitchFamily="34"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8" y="4349750"/>
            <a:ext cx="12097701" cy="3462458"/>
          </a:xfrm>
        </p:spPr>
        <p:txBody>
          <a:bodyPr>
            <a:normAutofit/>
          </a:bodyPr>
          <a:lstStyle>
            <a:lvl1pPr marL="0" indent="0">
              <a:spcBef>
                <a:spcPts val="0"/>
              </a:spcBef>
              <a:buNone/>
              <a:defRPr sz="4000">
                <a:solidFill>
                  <a:schemeClr val="bg1"/>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8" y="8938684"/>
            <a:ext cx="19839621" cy="3676241"/>
          </a:xfrm>
        </p:spPr>
        <p:txBody>
          <a:bodyPr>
            <a:normAutofit/>
          </a:bodyPr>
          <a:lstStyle>
            <a:lvl1pPr marL="0" indent="0">
              <a:spcBef>
                <a:spcPts val="0"/>
              </a:spcBef>
              <a:buNone/>
              <a:defRPr sz="3600">
                <a:solidFill>
                  <a:schemeClr val="bg1"/>
                </a:solidFill>
              </a:defRPr>
            </a:lvl1pPr>
            <a:lvl5pPr marL="2438400" indent="0">
              <a:buNone/>
              <a:defRPr/>
            </a:lvl5pPr>
          </a:lstStyle>
          <a:p>
            <a:pPr lvl="0"/>
            <a:r>
              <a:rPr lang="en-US" dirty="0"/>
              <a:t>Click to add text</a:t>
            </a:r>
          </a:p>
        </p:txBody>
      </p:sp>
      <p:pic>
        <p:nvPicPr>
          <p:cNvPr id="5" name="Graphic 4" descr="Checklist with solid fill">
            <a:extLst>
              <a:ext uri="{FF2B5EF4-FFF2-40B4-BE49-F238E27FC236}">
                <a16:creationId xmlns:a16="http://schemas.microsoft.com/office/drawing/2014/main" id="{EEEA3E7D-43D1-BB41-8C28-FEDBD7273D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00" y="4320116"/>
            <a:ext cx="3535680" cy="3535680"/>
          </a:xfrm>
          <a:prstGeom prst="rect">
            <a:avLst/>
          </a:prstGeom>
        </p:spPr>
      </p:pic>
      <p:pic>
        <p:nvPicPr>
          <p:cNvPr id="4" name="Picture 3">
            <a:extLst>
              <a:ext uri="{FF2B5EF4-FFF2-40B4-BE49-F238E27FC236}">
                <a16:creationId xmlns:a16="http://schemas.microsoft.com/office/drawing/2014/main" id="{CE62FAA5-6C99-7043-5D20-4F0B7F8633F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22704086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type 4">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57D6C136-B186-B244-9E34-B1B3CC503956}"/>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3176751" y="10942822"/>
            <a:ext cx="8523218" cy="1444847"/>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12684029" y="10972442"/>
            <a:ext cx="8523218" cy="1444848"/>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Picture Placeholder 3">
            <a:extLst>
              <a:ext uri="{FF2B5EF4-FFF2-40B4-BE49-F238E27FC236}">
                <a16:creationId xmlns:a16="http://schemas.microsoft.com/office/drawing/2014/main" id="{3520A367-5826-4047-8F6E-214336795336}"/>
              </a:ext>
            </a:extLst>
          </p:cNvPr>
          <p:cNvSpPr>
            <a:spLocks noGrp="1"/>
          </p:cNvSpPr>
          <p:nvPr>
            <p:ph type="pic" sz="quarter" idx="11"/>
          </p:nvPr>
        </p:nvSpPr>
        <p:spPr>
          <a:xfrm>
            <a:off x="3176751" y="4582010"/>
            <a:ext cx="8523218" cy="5555977"/>
          </a:xfrm>
        </p:spPr>
        <p:txBody>
          <a:bodyPr/>
          <a:lstStyle>
            <a:lvl1pPr marL="0" indent="0">
              <a:buNone/>
              <a:defRPr>
                <a:solidFill>
                  <a:schemeClr val="bg1"/>
                </a:solidFill>
              </a:defRPr>
            </a:lvl1pPr>
          </a:lstStyle>
          <a:p>
            <a:r>
              <a:rPr lang="en-US"/>
              <a:t>Click icon to add picture</a:t>
            </a:r>
            <a:endParaRPr lang="en-US" dirty="0"/>
          </a:p>
        </p:txBody>
      </p:sp>
      <p:sp>
        <p:nvSpPr>
          <p:cNvPr id="34" name="Picture Placeholder 3">
            <a:extLst>
              <a:ext uri="{FF2B5EF4-FFF2-40B4-BE49-F238E27FC236}">
                <a16:creationId xmlns:a16="http://schemas.microsoft.com/office/drawing/2014/main" id="{09A473F0-3B7E-704A-AA89-F4277FCB9971}"/>
              </a:ext>
            </a:extLst>
          </p:cNvPr>
          <p:cNvSpPr>
            <a:spLocks noGrp="1"/>
          </p:cNvSpPr>
          <p:nvPr>
            <p:ph type="pic" sz="quarter" idx="12"/>
          </p:nvPr>
        </p:nvSpPr>
        <p:spPr>
          <a:xfrm>
            <a:off x="12684029" y="4582010"/>
            <a:ext cx="8523218" cy="5577461"/>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7BD28E23-B05B-27F7-5B39-9129277EE1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77924557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50F1BD6-0F15-C34E-9F74-50970B5378D2}"/>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Chart Placeholder 3">
            <a:extLst>
              <a:ext uri="{FF2B5EF4-FFF2-40B4-BE49-F238E27FC236}">
                <a16:creationId xmlns:a16="http://schemas.microsoft.com/office/drawing/2014/main" id="{64D80AC6-9CFD-09B5-1CEF-F695884CCD02}"/>
              </a:ext>
            </a:extLst>
          </p:cNvPr>
          <p:cNvSpPr>
            <a:spLocks noGrp="1"/>
          </p:cNvSpPr>
          <p:nvPr>
            <p:ph type="chart" sz="quarter" idx="11" hasCustomPrompt="1"/>
          </p:nvPr>
        </p:nvSpPr>
        <p:spPr>
          <a:xfrm>
            <a:off x="11460163" y="3962400"/>
            <a:ext cx="12118975" cy="9083675"/>
          </a:xfrm>
        </p:spPr>
        <p:txBody>
          <a:bodyPr>
            <a:normAutofit/>
          </a:bodyPr>
          <a:lstStyle>
            <a:lvl1pPr marL="0" indent="0">
              <a:buNone/>
              <a:defRPr sz="4000">
                <a:solidFill>
                  <a:schemeClr val="bg1"/>
                </a:solidFill>
              </a:defRPr>
            </a:lvl1pPr>
          </a:lstStyle>
          <a:p>
            <a:r>
              <a:rPr lang="en-US" dirty="0"/>
              <a:t>Click to insert chart</a:t>
            </a:r>
          </a:p>
        </p:txBody>
      </p:sp>
      <p:sp>
        <p:nvSpPr>
          <p:cNvPr id="6" name="Text Placeholder 5">
            <a:extLst>
              <a:ext uri="{FF2B5EF4-FFF2-40B4-BE49-F238E27FC236}">
                <a16:creationId xmlns:a16="http://schemas.microsoft.com/office/drawing/2014/main" id="{DEA6CC15-DCB9-9ABD-A03B-8B586BD05B11}"/>
              </a:ext>
            </a:extLst>
          </p:cNvPr>
          <p:cNvSpPr>
            <a:spLocks noGrp="1"/>
          </p:cNvSpPr>
          <p:nvPr>
            <p:ph type="body" sz="quarter" idx="12"/>
          </p:nvPr>
        </p:nvSpPr>
        <p:spPr>
          <a:xfrm>
            <a:off x="3902075" y="3962399"/>
            <a:ext cx="7010400" cy="4058049"/>
          </a:xfrm>
        </p:spPr>
        <p:txBody>
          <a:bodyPr>
            <a:normAutofit/>
          </a:bodyPr>
          <a:lstStyle>
            <a:lvl1pPr marL="0" indent="0">
              <a:spcBef>
                <a:spcPts val="0"/>
              </a:spcBef>
              <a:buNone/>
              <a:defRPr sz="3600">
                <a:solidFill>
                  <a:schemeClr val="bg1"/>
                </a:solidFill>
              </a:defRPr>
            </a:lvl1pPr>
          </a:lstStyle>
          <a:p>
            <a:pPr lvl="0"/>
            <a:r>
              <a:rPr lang="en-US" dirty="0"/>
              <a:t>Click to edit Master text styles</a:t>
            </a:r>
          </a:p>
        </p:txBody>
      </p:sp>
      <p:pic>
        <p:nvPicPr>
          <p:cNvPr id="9" name="Graphic 8" descr="Blockchain with solid fill">
            <a:extLst>
              <a:ext uri="{FF2B5EF4-FFF2-40B4-BE49-F238E27FC236}">
                <a16:creationId xmlns:a16="http://schemas.microsoft.com/office/drawing/2014/main" id="{C6F9FEE2-3F55-6EBA-4F92-F43ABD638B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7047" y="3962400"/>
            <a:ext cx="1403522" cy="1403522"/>
          </a:xfrm>
          <a:prstGeom prst="rect">
            <a:avLst/>
          </a:prstGeom>
        </p:spPr>
      </p:pic>
      <p:sp>
        <p:nvSpPr>
          <p:cNvPr id="20" name="Text Placeholder 5">
            <a:extLst>
              <a:ext uri="{FF2B5EF4-FFF2-40B4-BE49-F238E27FC236}">
                <a16:creationId xmlns:a16="http://schemas.microsoft.com/office/drawing/2014/main" id="{8597BD3B-4478-8A1D-BD26-1D9EFAA7FCF2}"/>
              </a:ext>
            </a:extLst>
          </p:cNvPr>
          <p:cNvSpPr>
            <a:spLocks noGrp="1"/>
          </p:cNvSpPr>
          <p:nvPr>
            <p:ph type="body" sz="quarter" idx="13"/>
          </p:nvPr>
        </p:nvSpPr>
        <p:spPr>
          <a:xfrm>
            <a:off x="3902075" y="8861383"/>
            <a:ext cx="7010400" cy="4058049"/>
          </a:xfrm>
        </p:spPr>
        <p:txBody>
          <a:bodyPr>
            <a:normAutofit/>
          </a:bodyPr>
          <a:lstStyle>
            <a:lvl1pPr marL="0" indent="0">
              <a:spcBef>
                <a:spcPts val="0"/>
              </a:spcBef>
              <a:buNone/>
              <a:defRPr sz="3600">
                <a:solidFill>
                  <a:schemeClr val="bg1"/>
                </a:solidFill>
              </a:defRPr>
            </a:lvl1pPr>
          </a:lstStyle>
          <a:p>
            <a:pPr lvl="0"/>
            <a:r>
              <a:rPr lang="en-US" dirty="0"/>
              <a:t>Click to edit Master text styles</a:t>
            </a:r>
          </a:p>
        </p:txBody>
      </p:sp>
      <p:pic>
        <p:nvPicPr>
          <p:cNvPr id="11" name="Graphic 10" descr="Bullseye with solid fill">
            <a:extLst>
              <a:ext uri="{FF2B5EF4-FFF2-40B4-BE49-F238E27FC236}">
                <a16:creationId xmlns:a16="http://schemas.microsoft.com/office/drawing/2014/main" id="{D6B829BF-9E0D-0105-F75C-8DDD429EFC0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7110" y="8648744"/>
            <a:ext cx="1403521" cy="1403521"/>
          </a:xfrm>
          <a:prstGeom prst="rect">
            <a:avLst/>
          </a:prstGeom>
        </p:spPr>
      </p:pic>
      <p:pic>
        <p:nvPicPr>
          <p:cNvPr id="5" name="Picture 4">
            <a:extLst>
              <a:ext uri="{FF2B5EF4-FFF2-40B4-BE49-F238E27FC236}">
                <a16:creationId xmlns:a16="http://schemas.microsoft.com/office/drawing/2014/main" id="{39A795C1-A678-59F7-F2CE-A32633731DCB}"/>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81101224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5" name="Picture 4">
            <a:extLst>
              <a:ext uri="{FF2B5EF4-FFF2-40B4-BE49-F238E27FC236}">
                <a16:creationId xmlns:a16="http://schemas.microsoft.com/office/drawing/2014/main" id="{2CB39841-01E8-3B46-1169-9D75B18B74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
        <p:nvSpPr>
          <p:cNvPr id="2" name="Content Placeholder 7">
            <a:extLst>
              <a:ext uri="{FF2B5EF4-FFF2-40B4-BE49-F238E27FC236}">
                <a16:creationId xmlns:a16="http://schemas.microsoft.com/office/drawing/2014/main" id="{86CA9C0B-2297-D313-69D1-18E9286ABA5C}"/>
              </a:ext>
            </a:extLst>
          </p:cNvPr>
          <p:cNvSpPr>
            <a:spLocks noGrp="1"/>
          </p:cNvSpPr>
          <p:nvPr>
            <p:ph sz="quarter" idx="11"/>
          </p:nvPr>
        </p:nvSpPr>
        <p:spPr>
          <a:xfrm>
            <a:off x="2167377" y="4470400"/>
            <a:ext cx="20057623" cy="7374436"/>
          </a:xfrm>
        </p:spPr>
        <p:txBody>
          <a:bodyPr>
            <a:normAutofit/>
          </a:bodyPr>
          <a:lstStyle>
            <a:lvl1pPr marL="4572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1pPr>
            <a:lvl2pPr marL="10668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2pPr>
            <a:lvl3pPr marL="16764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3pPr>
            <a:lvl4pPr marL="22860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4pPr>
            <a:lvl5pPr marL="28956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02452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type 4">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D051288-6E3E-A95D-1377-4372C7DC1C4F}"/>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pic>
        <p:nvPicPr>
          <p:cNvPr id="7" name="Image" descr="Image">
            <a:extLst>
              <a:ext uri="{FF2B5EF4-FFF2-40B4-BE49-F238E27FC236}">
                <a16:creationId xmlns:a16="http://schemas.microsoft.com/office/drawing/2014/main" id="{13156DDE-55E0-C14A-879A-962B00D82A08}"/>
              </a:ext>
            </a:extLst>
          </p:cNvPr>
          <p:cNvPicPr>
            <a:picLocks noChangeAspect="1"/>
          </p:cNvPicPr>
          <p:nvPr userDrawn="1"/>
        </p:nvPicPr>
        <p:blipFill>
          <a:blip r:embed="rId2"/>
          <a:stretch>
            <a:fillRect/>
          </a:stretch>
        </p:blipFill>
        <p:spPr>
          <a:xfrm>
            <a:off x="21016357" y="354127"/>
            <a:ext cx="2563550" cy="1083872"/>
          </a:xfrm>
          <a:prstGeom prst="rect">
            <a:avLst/>
          </a:prstGeom>
          <a:ln w="12700">
            <a:miter lim="400000"/>
          </a:ln>
        </p:spPr>
      </p:pic>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3" name="Picture Placeholder 3">
            <a:extLst>
              <a:ext uri="{FF2B5EF4-FFF2-40B4-BE49-F238E27FC236}">
                <a16:creationId xmlns:a16="http://schemas.microsoft.com/office/drawing/2014/main" id="{4D652F67-94A0-0840-AE16-55B87BEAF320}"/>
              </a:ext>
            </a:extLst>
          </p:cNvPr>
          <p:cNvSpPr>
            <a:spLocks noGrp="1"/>
          </p:cNvSpPr>
          <p:nvPr>
            <p:ph type="pic" sz="quarter" idx="11"/>
          </p:nvPr>
        </p:nvSpPr>
        <p:spPr>
          <a:xfrm>
            <a:off x="2167377" y="4120517"/>
            <a:ext cx="9469197" cy="8568593"/>
          </a:xfrm>
        </p:spPr>
        <p:txBody>
          <a:bodyPr/>
          <a:lstStyle>
            <a:lvl1pPr marL="0" indent="0">
              <a:buNone/>
              <a:defRPr>
                <a:solidFill>
                  <a:schemeClr val="bg1"/>
                </a:solidFill>
              </a:defRPr>
            </a:lvl1pPr>
          </a:lstStyle>
          <a:p>
            <a:r>
              <a:rPr lang="en-US"/>
              <a:t>Click icon to add picture</a:t>
            </a:r>
            <a:endParaRPr lang="en-US" dirty="0"/>
          </a:p>
        </p:txBody>
      </p:sp>
      <p:sp>
        <p:nvSpPr>
          <p:cNvPr id="12" name="Text Placeholder 5">
            <a:extLst>
              <a:ext uri="{FF2B5EF4-FFF2-40B4-BE49-F238E27FC236}">
                <a16:creationId xmlns:a16="http://schemas.microsoft.com/office/drawing/2014/main" id="{6A7F952E-8DC5-6A79-9AE3-813B3AE4D1F2}"/>
              </a:ext>
            </a:extLst>
          </p:cNvPr>
          <p:cNvSpPr>
            <a:spLocks noGrp="1"/>
          </p:cNvSpPr>
          <p:nvPr>
            <p:ph type="body" sz="quarter" idx="16"/>
          </p:nvPr>
        </p:nvSpPr>
        <p:spPr>
          <a:xfrm>
            <a:off x="12747867" y="6462508"/>
            <a:ext cx="8024838" cy="6226602"/>
          </a:xfrm>
        </p:spPr>
        <p:txBody>
          <a:bodyPr>
            <a:noAutofit/>
          </a:bodyPr>
          <a:lstStyle>
            <a:lvl1pPr marL="0" indent="0">
              <a:spcBef>
                <a:spcPts val="0"/>
              </a:spcBef>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sp>
        <p:nvSpPr>
          <p:cNvPr id="14" name="Text Placeholder 5">
            <a:extLst>
              <a:ext uri="{FF2B5EF4-FFF2-40B4-BE49-F238E27FC236}">
                <a16:creationId xmlns:a16="http://schemas.microsoft.com/office/drawing/2014/main" id="{BA033C1D-E65C-08C9-F39B-80EFE57D65D8}"/>
              </a:ext>
            </a:extLst>
          </p:cNvPr>
          <p:cNvSpPr>
            <a:spLocks noGrp="1"/>
          </p:cNvSpPr>
          <p:nvPr>
            <p:ph type="body" sz="quarter" idx="17" hasCustomPrompt="1"/>
          </p:nvPr>
        </p:nvSpPr>
        <p:spPr>
          <a:xfrm>
            <a:off x="12747428" y="4115640"/>
            <a:ext cx="8024812" cy="1968425"/>
          </a:xfrm>
        </p:spPr>
        <p:txBody>
          <a:bodyPr>
            <a:normAutofit/>
          </a:bodyPr>
          <a:lstStyle>
            <a:lvl1pPr marL="0" indent="0">
              <a:spcBef>
                <a:spcPts val="0"/>
              </a:spcBef>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3F4008AF-17B2-1560-3039-4C723BA0CB2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3404523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iz layout 1">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ABE8965-C5C7-9C39-4D77-41321DCB42C7}"/>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ound Same Side Corner Rectangle 3">
            <a:extLst>
              <a:ext uri="{FF2B5EF4-FFF2-40B4-BE49-F238E27FC236}">
                <a16:creationId xmlns:a16="http://schemas.microsoft.com/office/drawing/2014/main" id="{FA29A0C7-63A9-37AE-C36E-28D29DB1FC0C}"/>
              </a:ext>
            </a:extLst>
          </p:cNvPr>
          <p:cNvSpPr/>
          <p:nvPr userDrawn="1"/>
        </p:nvSpPr>
        <p:spPr>
          <a:xfrm>
            <a:off x="2124334" y="5228017"/>
            <a:ext cx="7712393" cy="8605898"/>
          </a:xfrm>
          <a:prstGeom prst="round2SameRect">
            <a:avLst>
              <a:gd name="adj1" fmla="val 7123"/>
              <a:gd name="adj2" fmla="val 0"/>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6" name="Text Placeholder 5">
            <a:extLst>
              <a:ext uri="{FF2B5EF4-FFF2-40B4-BE49-F238E27FC236}">
                <a16:creationId xmlns:a16="http://schemas.microsoft.com/office/drawing/2014/main" id="{00BFA553-2EAA-7D5D-66A4-3CB0B3039A4F}"/>
              </a:ext>
            </a:extLst>
          </p:cNvPr>
          <p:cNvSpPr>
            <a:spLocks noGrp="1"/>
          </p:cNvSpPr>
          <p:nvPr>
            <p:ph type="body" sz="quarter" idx="16"/>
          </p:nvPr>
        </p:nvSpPr>
        <p:spPr>
          <a:xfrm>
            <a:off x="2594247" y="7248019"/>
            <a:ext cx="6817382" cy="6226602"/>
          </a:xfrm>
        </p:spPr>
        <p:txBody>
          <a:bodyPr>
            <a:noAutofit/>
          </a:bodyPr>
          <a:lstStyle>
            <a:lvl1pPr marL="0" indent="0">
              <a:spcBef>
                <a:spcPts val="0"/>
              </a:spcBef>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pic>
        <p:nvPicPr>
          <p:cNvPr id="6" name="Graphic 5" descr="Help with solid fill">
            <a:extLst>
              <a:ext uri="{FF2B5EF4-FFF2-40B4-BE49-F238E27FC236}">
                <a16:creationId xmlns:a16="http://schemas.microsoft.com/office/drawing/2014/main" id="{5BCC09F5-BEFD-455C-0F2F-F18D468EC78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4247" y="5468810"/>
            <a:ext cx="1427671" cy="1427671"/>
          </a:xfrm>
          <a:prstGeom prst="rect">
            <a:avLst/>
          </a:prstGeom>
        </p:spPr>
      </p:pic>
      <p:sp>
        <p:nvSpPr>
          <p:cNvPr id="8" name="Rounded Rectangle 7">
            <a:extLst>
              <a:ext uri="{FF2B5EF4-FFF2-40B4-BE49-F238E27FC236}">
                <a16:creationId xmlns:a16="http://schemas.microsoft.com/office/drawing/2014/main" id="{7A5EDB33-736C-0AA5-C7CD-BDFF535E7A9C}"/>
              </a:ext>
            </a:extLst>
          </p:cNvPr>
          <p:cNvSpPr/>
          <p:nvPr userDrawn="1"/>
        </p:nvSpPr>
        <p:spPr>
          <a:xfrm>
            <a:off x="11485756" y="5237573"/>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9A29247D-C253-CBDD-13EE-F16B85217807}"/>
              </a:ext>
            </a:extLst>
          </p:cNvPr>
          <p:cNvSpPr/>
          <p:nvPr userDrawn="1"/>
        </p:nvSpPr>
        <p:spPr>
          <a:xfrm>
            <a:off x="11485756" y="6937152"/>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0" name="Rounded Rectangle 19">
            <a:extLst>
              <a:ext uri="{FF2B5EF4-FFF2-40B4-BE49-F238E27FC236}">
                <a16:creationId xmlns:a16="http://schemas.microsoft.com/office/drawing/2014/main" id="{640D50B7-0BFF-E456-7675-C96913EC6D02}"/>
              </a:ext>
            </a:extLst>
          </p:cNvPr>
          <p:cNvSpPr/>
          <p:nvPr userDrawn="1"/>
        </p:nvSpPr>
        <p:spPr>
          <a:xfrm>
            <a:off x="11485756" y="8615938"/>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1" name="Rounded Rectangle 20">
            <a:extLst>
              <a:ext uri="{FF2B5EF4-FFF2-40B4-BE49-F238E27FC236}">
                <a16:creationId xmlns:a16="http://schemas.microsoft.com/office/drawing/2014/main" id="{A4EB9AD0-97D9-EA55-1897-8E787ACA18AD}"/>
              </a:ext>
            </a:extLst>
          </p:cNvPr>
          <p:cNvSpPr/>
          <p:nvPr userDrawn="1"/>
        </p:nvSpPr>
        <p:spPr>
          <a:xfrm>
            <a:off x="11485756" y="10294724"/>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2" name="Rounded Rectangle 21">
            <a:extLst>
              <a:ext uri="{FF2B5EF4-FFF2-40B4-BE49-F238E27FC236}">
                <a16:creationId xmlns:a16="http://schemas.microsoft.com/office/drawing/2014/main" id="{1FE4A142-7345-2F27-77AC-6B8D7F3BB8F0}"/>
              </a:ext>
            </a:extLst>
          </p:cNvPr>
          <p:cNvSpPr/>
          <p:nvPr userDrawn="1"/>
        </p:nvSpPr>
        <p:spPr>
          <a:xfrm>
            <a:off x="11485756" y="11973510"/>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4" name="Text Placeholder 5">
            <a:extLst>
              <a:ext uri="{FF2B5EF4-FFF2-40B4-BE49-F238E27FC236}">
                <a16:creationId xmlns:a16="http://schemas.microsoft.com/office/drawing/2014/main" id="{8ED258EB-0A79-0CC4-9AC5-E5BB65095D9B}"/>
              </a:ext>
            </a:extLst>
          </p:cNvPr>
          <p:cNvSpPr>
            <a:spLocks noGrp="1"/>
          </p:cNvSpPr>
          <p:nvPr>
            <p:ph type="body" sz="quarter" idx="17"/>
          </p:nvPr>
        </p:nvSpPr>
        <p:spPr>
          <a:xfrm>
            <a:off x="11936252" y="5570897"/>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5" name="Text Placeholder 5">
            <a:extLst>
              <a:ext uri="{FF2B5EF4-FFF2-40B4-BE49-F238E27FC236}">
                <a16:creationId xmlns:a16="http://schemas.microsoft.com/office/drawing/2014/main" id="{D7D34A3F-BE3B-171A-71BC-2F827D2C4C80}"/>
              </a:ext>
            </a:extLst>
          </p:cNvPr>
          <p:cNvSpPr>
            <a:spLocks noGrp="1"/>
          </p:cNvSpPr>
          <p:nvPr>
            <p:ph type="body" sz="quarter" idx="18"/>
          </p:nvPr>
        </p:nvSpPr>
        <p:spPr>
          <a:xfrm>
            <a:off x="11936252" y="7270476"/>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3421587F-10AC-7EBE-6901-E1BA33DF8AE1}"/>
              </a:ext>
            </a:extLst>
          </p:cNvPr>
          <p:cNvSpPr>
            <a:spLocks noGrp="1"/>
          </p:cNvSpPr>
          <p:nvPr>
            <p:ph type="body" sz="quarter" idx="19"/>
          </p:nvPr>
        </p:nvSpPr>
        <p:spPr>
          <a:xfrm>
            <a:off x="11936252" y="8949262"/>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B1FF3B0B-6113-DB9F-2F3C-96810CE90162}"/>
              </a:ext>
            </a:extLst>
          </p:cNvPr>
          <p:cNvSpPr>
            <a:spLocks noGrp="1"/>
          </p:cNvSpPr>
          <p:nvPr>
            <p:ph type="body" sz="quarter" idx="20"/>
          </p:nvPr>
        </p:nvSpPr>
        <p:spPr>
          <a:xfrm>
            <a:off x="11936252" y="10628048"/>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Text Placeholder 5">
            <a:extLst>
              <a:ext uri="{FF2B5EF4-FFF2-40B4-BE49-F238E27FC236}">
                <a16:creationId xmlns:a16="http://schemas.microsoft.com/office/drawing/2014/main" id="{1B78CB5C-262B-068C-9251-A2C3C592CF45}"/>
              </a:ext>
            </a:extLst>
          </p:cNvPr>
          <p:cNvSpPr>
            <a:spLocks noGrp="1"/>
          </p:cNvSpPr>
          <p:nvPr>
            <p:ph type="body" sz="quarter" idx="21"/>
          </p:nvPr>
        </p:nvSpPr>
        <p:spPr>
          <a:xfrm>
            <a:off x="11936252" y="12306834"/>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5" name="Picture 4">
            <a:extLst>
              <a:ext uri="{FF2B5EF4-FFF2-40B4-BE49-F238E27FC236}">
                <a16:creationId xmlns:a16="http://schemas.microsoft.com/office/drawing/2014/main" id="{A5BF6EF1-CFA9-A58C-D0E2-EFC77F0A654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5136152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type 1">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9823213" y="8366096"/>
            <a:ext cx="4727256" cy="301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sz="2400" dirty="0"/>
              <a:t>UNIVERSITAS</a:t>
            </a:r>
            <a:r>
              <a:rPr sz="2400"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THANK YOU message</a:t>
            </a:r>
            <a:endParaRPr dirty="0"/>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C4995F2D-6472-91D6-94D4-E6E20D96968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27320987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type 2">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BE73ECD8-9761-904C-83FC-7C21B825FC86}"/>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a:t>THANK YOU message</a:t>
            </a:r>
            <a:endParaRPr/>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453551FA-97E6-2245-9BD6-C384100F7F4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109941728"/>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B0F5E8E3-D367-B8BA-D429-698C05329D5D}"/>
              </a:ext>
            </a:extLst>
          </p:cNvPr>
          <p:cNvSpPr>
            <a:spLocks noGrp="1" noChangeArrowheads="1"/>
          </p:cNvSpPr>
          <p:nvPr>
            <p:ph type="ftr" sz="quarter" idx="10"/>
          </p:nvPr>
        </p:nvSpPr>
        <p:spPr>
          <a:ln/>
        </p:spPr>
        <p:txBody>
          <a:bodyPr/>
          <a:lstStyle>
            <a:lvl1pPr>
              <a:defRPr/>
            </a:lvl1pPr>
          </a:lstStyle>
          <a:p>
            <a:pPr>
              <a:defRPr/>
            </a:pPr>
            <a:r>
              <a:rPr lang="en-US"/>
              <a:t>Comp 122, Fall 2003</a:t>
            </a:r>
          </a:p>
        </p:txBody>
      </p:sp>
      <p:sp>
        <p:nvSpPr>
          <p:cNvPr id="4" name="Rectangle 5">
            <a:extLst>
              <a:ext uri="{FF2B5EF4-FFF2-40B4-BE49-F238E27FC236}">
                <a16:creationId xmlns:a16="http://schemas.microsoft.com/office/drawing/2014/main" id="{93F90C23-9640-532B-C165-3B4C34D99F42}"/>
              </a:ext>
            </a:extLst>
          </p:cNvPr>
          <p:cNvSpPr>
            <a:spLocks noGrp="1" noChangeArrowheads="1"/>
          </p:cNvSpPr>
          <p:nvPr>
            <p:ph type="sldNum" sz="quarter" idx="11"/>
          </p:nvPr>
        </p:nvSpPr>
        <p:spPr>
          <a:xfrm>
            <a:off x="10936211" y="13076008"/>
            <a:ext cx="2499082" cy="379591"/>
          </a:xfrm>
          <a:ln/>
        </p:spPr>
        <p:txBody>
          <a:bodyPr/>
          <a:lstStyle>
            <a:lvl1pPr>
              <a:defRPr/>
            </a:lvl1pPr>
          </a:lstStyle>
          <a:p>
            <a:r>
              <a:rPr lang="en-US" altLang="en-US"/>
              <a:t> Single-source SPs -  </a:t>
            </a:r>
            <a:fld id="{3D899F13-3B12-3C46-9EA8-955D9A5212EC}" type="slidenum">
              <a:rPr lang="en-US" altLang="en-US"/>
              <a:pPr/>
              <a:t>‹#›</a:t>
            </a:fld>
            <a:endParaRPr lang="en-US" altLang="en-US"/>
          </a:p>
        </p:txBody>
      </p:sp>
    </p:spTree>
    <p:extLst>
      <p:ext uri="{BB962C8B-B14F-4D97-AF65-F5344CB8AC3E}">
        <p14:creationId xmlns:p14="http://schemas.microsoft.com/office/powerpoint/2010/main" val="3037181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type 2">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F7BB76AE-A45C-1F43-9E7B-E96439A8D439}"/>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74914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33115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ID" dirty="0"/>
              <a:t>Title</a:t>
            </a:r>
            <a:endParaRPr dirty="0"/>
          </a:p>
        </p:txBody>
      </p:sp>
      <p:sp>
        <p:nvSpPr>
          <p:cNvPr id="2" name="Text Placeholder 2">
            <a:extLst>
              <a:ext uri="{FF2B5EF4-FFF2-40B4-BE49-F238E27FC236}">
                <a16:creationId xmlns:a16="http://schemas.microsoft.com/office/drawing/2014/main" id="{23DCB9E1-9FF7-C612-AB16-FF6707878307}"/>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3" name="UNIVERSITAS BINA NUSANTARA">
            <a:extLst>
              <a:ext uri="{FF2B5EF4-FFF2-40B4-BE49-F238E27FC236}">
                <a16:creationId xmlns:a16="http://schemas.microsoft.com/office/drawing/2014/main" id="{76287026-42FF-418F-A536-8F52F4949E8D}"/>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4" name="Picture 3">
            <a:extLst>
              <a:ext uri="{FF2B5EF4-FFF2-40B4-BE49-F238E27FC236}">
                <a16:creationId xmlns:a16="http://schemas.microsoft.com/office/drawing/2014/main" id="{22412E04-E7E5-6907-9DD0-CE975EF3839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50031857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Section type 1">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C493109-42AD-F678-F34A-9DA73287D10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826208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Section type 2">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039E3D91-9575-7645-A4DA-1857555C3973}"/>
              </a:ext>
            </a:extLst>
          </p:cNvPr>
          <p:cNvSpPr/>
          <p:nvPr userDrawn="1"/>
        </p:nvSpPr>
        <p:spPr>
          <a:xfrm>
            <a:off x="0" y="0"/>
            <a:ext cx="24384000" cy="13716000"/>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t>Section Title</a:t>
            </a:r>
          </a:p>
        </p:txBody>
      </p:sp>
      <p:pic>
        <p:nvPicPr>
          <p:cNvPr id="2" name="Picture 1">
            <a:extLst>
              <a:ext uri="{FF2B5EF4-FFF2-40B4-BE49-F238E27FC236}">
                <a16:creationId xmlns:a16="http://schemas.microsoft.com/office/drawing/2014/main" id="{79C614F1-89F8-B808-9DD9-229AAF4CE53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82120862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Section type 3">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9B58D5CA-1AEF-754B-9F74-AE29F8DD61D5}"/>
              </a:ext>
            </a:extLst>
          </p:cNvPr>
          <p:cNvSpPr/>
          <p:nvPr userDrawn="1"/>
        </p:nvSpPr>
        <p:spPr>
          <a:xfrm>
            <a:off x="-1" y="0"/>
            <a:ext cx="24384001" cy="13716000"/>
          </a:xfrm>
          <a:prstGeom prst="rect">
            <a:avLst/>
          </a:prstGeom>
          <a:gradFill>
            <a:gsLst>
              <a:gs pos="0">
                <a:srgbClr val="F89620"/>
              </a:gs>
              <a:gs pos="100000">
                <a:srgbClr val="FFB03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8174CAF-8FC8-EDAE-768D-30BF901438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2990515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 type 4">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D74DB4AE-0419-BC41-9D4A-DC2FB6ABAE92}"/>
              </a:ext>
            </a:extLst>
          </p:cNvPr>
          <p:cNvSpPr/>
          <p:nvPr userDrawn="1"/>
        </p:nvSpPr>
        <p:spPr>
          <a:xfrm>
            <a:off x="0" y="0"/>
            <a:ext cx="24384000" cy="13716000"/>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2E3F9842-C644-B204-B6FB-F1DB2194706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48888290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Section type 5">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5C668086-F712-8640-8B8D-2424E50E003F}"/>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4F98E9C-690F-D5B2-6A0E-CA43C8C26AB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20730222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Section type 6">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B6B9E9EC-92F4-2943-BCEE-A17DD1A638A8}"/>
              </a:ext>
            </a:extLst>
          </p:cNvPr>
          <p:cNvSpPr/>
          <p:nvPr userDrawn="1"/>
        </p:nvSpPr>
        <p:spPr>
          <a:xfrm>
            <a:off x="-56844" y="-25400"/>
            <a:ext cx="24497688" cy="13766800"/>
          </a:xfrm>
          <a:prstGeom prst="rect">
            <a:avLst/>
          </a:prstGeom>
          <a:gradFill>
            <a:gsLst>
              <a:gs pos="0">
                <a:srgbClr val="315094"/>
              </a:gs>
              <a:gs pos="100000">
                <a:srgbClr val="293C6E"/>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EEBA59A-5DC7-987B-985C-E7F05D80D3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51268309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sp>
        <p:nvSpPr>
          <p:cNvPr id="4" name="Slide Number"/>
          <p:cNvSpPr txBox="1">
            <a:spLocks noGrp="1"/>
          </p:cNvSpPr>
          <p:nvPr>
            <p:ph type="sldNum" sz="quarter" idx="2"/>
          </p:nvPr>
        </p:nvSpPr>
        <p:spPr>
          <a:xfrm>
            <a:off x="11989384" y="13076008"/>
            <a:ext cx="392736" cy="379591"/>
          </a:xfrm>
          <a:prstGeom prst="rect">
            <a:avLst/>
          </a:prstGeom>
          <a:ln w="12700">
            <a:miter lim="400000"/>
          </a:ln>
        </p:spPr>
        <p:txBody>
          <a:bodyPr wrap="none" lIns="50800" tIns="50800" rIns="50800" bIns="50800" anchor="b">
            <a:spAutoFit/>
          </a:bodyPr>
          <a:lstStyle>
            <a:lvl1pPr defTabSz="584200">
              <a:defRPr sz="1800">
                <a:solidFill>
                  <a:srgbClr val="000000"/>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fld id="{86CB4B4D-7CA3-9044-876B-883B54F8677D}" type="slidenum">
              <a:rPr lang="en-ID"/>
              <a:pPr/>
              <a:t>‹#›</a:t>
            </a:fld>
            <a:endParaRPr lang="en-ID" dirty="0"/>
          </a:p>
        </p:txBody>
      </p:sp>
    </p:spTree>
  </p:cSld>
  <p:clrMap bg1="lt1" tx1="dk1" bg2="lt2" tx2="dk2" accent1="accent1" accent2="accent2" accent3="accent3" accent4="accent4" accent5="accent5" accent6="accent6" hlink="hlink" folHlink="folHlink"/>
  <p:sldLayoutIdLst>
    <p:sldLayoutId id="2147483672" r:id="rId1"/>
    <p:sldLayoutId id="2147483666" r:id="rId2"/>
    <p:sldLayoutId id="2147483682" r:id="rId3"/>
    <p:sldLayoutId id="2147483673" r:id="rId4"/>
    <p:sldLayoutId id="2147483674" r:id="rId5"/>
    <p:sldLayoutId id="2147483675" r:id="rId6"/>
    <p:sldLayoutId id="2147483676" r:id="rId7"/>
    <p:sldLayoutId id="2147483677" r:id="rId8"/>
    <p:sldLayoutId id="2147483678" r:id="rId9"/>
    <p:sldLayoutId id="2147483679" r:id="rId10"/>
    <p:sldLayoutId id="2147483684" r:id="rId11"/>
    <p:sldLayoutId id="2147483667" r:id="rId12"/>
    <p:sldLayoutId id="2147483668" r:id="rId13"/>
    <p:sldLayoutId id="2147483685" r:id="rId14"/>
    <p:sldLayoutId id="2147483669" r:id="rId15"/>
    <p:sldLayoutId id="2147483683" r:id="rId16"/>
    <p:sldLayoutId id="2147483688" r:id="rId17"/>
    <p:sldLayoutId id="2147483670" r:id="rId18"/>
    <p:sldLayoutId id="2147483687" r:id="rId19"/>
    <p:sldLayoutId id="2147483671" r:id="rId20"/>
    <p:sldLayoutId id="2147483686" r:id="rId21"/>
    <p:sldLayoutId id="2147483680" r:id="rId22"/>
    <p:sldLayoutId id="2147483681" r:id="rId23"/>
    <p:sldLayoutId id="2147483689" r:id="rId24"/>
  </p:sldLayoutIdLst>
  <p:transition spd="med"/>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Open Sans ExtraBold" panose="020B0606030504020204" pitchFamily="34" charset="0"/>
          <a:ea typeface="Open Sans ExtraBold" panose="020B0606030504020204" pitchFamily="34" charset="0"/>
          <a:cs typeface="Open Sans ExtraBold" panose="020B0606030504020204" pitchFamily="34" charset="0"/>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1pPr>
      <a:lvl2pPr marL="1219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2pPr>
      <a:lvl3pPr marL="1828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3pPr>
      <a:lvl4pPr marL="2438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4pPr>
      <a:lvl5pPr marL="30480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3.png"/><Relationship Id="rId10" Type="http://schemas.openxmlformats.org/officeDocument/2006/relationships/image" Target="../media/image52.png"/><Relationship Id="rId4" Type="http://schemas.openxmlformats.org/officeDocument/2006/relationships/image" Target="../media/image42.png"/><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51.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1.bin"/><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F9371B-F92F-AED8-457A-F4BAE6779B8C}"/>
              </a:ext>
            </a:extLst>
          </p:cNvPr>
          <p:cNvSpPr>
            <a:spLocks noGrp="1"/>
          </p:cNvSpPr>
          <p:nvPr>
            <p:ph type="body" sz="quarter" idx="1"/>
          </p:nvPr>
        </p:nvSpPr>
        <p:spPr>
          <a:xfrm>
            <a:off x="1201342" y="8050247"/>
            <a:ext cx="21971001" cy="1905001"/>
          </a:xfrm>
        </p:spPr>
        <p:txBody>
          <a:bodyPr/>
          <a:lstStyle/>
          <a:p>
            <a:r>
              <a:rPr lang="en-US" cap="none" dirty="0"/>
              <a:t>Session 20</a:t>
            </a:r>
          </a:p>
        </p:txBody>
      </p:sp>
      <p:sp>
        <p:nvSpPr>
          <p:cNvPr id="3" name="Title 2">
            <a:extLst>
              <a:ext uri="{FF2B5EF4-FFF2-40B4-BE49-F238E27FC236}">
                <a16:creationId xmlns:a16="http://schemas.microsoft.com/office/drawing/2014/main" id="{05C0E2BF-BBBC-BF27-4255-C5149D193112}"/>
              </a:ext>
            </a:extLst>
          </p:cNvPr>
          <p:cNvSpPr>
            <a:spLocks noGrp="1"/>
          </p:cNvSpPr>
          <p:nvPr>
            <p:ph type="title"/>
          </p:nvPr>
        </p:nvSpPr>
        <p:spPr>
          <a:xfrm>
            <a:off x="1206496" y="3870390"/>
            <a:ext cx="21971004" cy="3917819"/>
          </a:xfrm>
        </p:spPr>
        <p:txBody>
          <a:bodyPr/>
          <a:lstStyle/>
          <a:p>
            <a:r>
              <a:rPr lang="en-US" cap="none" dirty="0"/>
              <a:t>Graph: Shortest path</a:t>
            </a:r>
          </a:p>
        </p:txBody>
      </p:sp>
      <p:sp>
        <p:nvSpPr>
          <p:cNvPr id="4" name="Text Placeholder 3">
            <a:extLst>
              <a:ext uri="{FF2B5EF4-FFF2-40B4-BE49-F238E27FC236}">
                <a16:creationId xmlns:a16="http://schemas.microsoft.com/office/drawing/2014/main" id="{319DA326-32BB-7EBF-F49C-D0308881B79F}"/>
              </a:ext>
            </a:extLst>
          </p:cNvPr>
          <p:cNvSpPr>
            <a:spLocks noGrp="1"/>
          </p:cNvSpPr>
          <p:nvPr>
            <p:ph type="body" sz="quarter" idx="11"/>
          </p:nvPr>
        </p:nvSpPr>
        <p:spPr/>
        <p:txBody>
          <a:bodyPr/>
          <a:lstStyle/>
          <a:p>
            <a:r>
              <a:rPr lang="en-US" dirty="0"/>
              <a:t>Henry Lucky, </a:t>
            </a:r>
            <a:r>
              <a:rPr lang="en-US" dirty="0" err="1"/>
              <a:t>S.Kom</a:t>
            </a:r>
            <a:r>
              <a:rPr lang="en-US" dirty="0"/>
              <a:t>. </a:t>
            </a:r>
            <a:r>
              <a:rPr lang="en-US" dirty="0" err="1"/>
              <a:t>M.Kom</a:t>
            </a:r>
            <a:r>
              <a:rPr lang="en-US" dirty="0"/>
              <a:t>.</a:t>
            </a:r>
          </a:p>
        </p:txBody>
      </p:sp>
    </p:spTree>
    <p:extLst>
      <p:ext uri="{BB962C8B-B14F-4D97-AF65-F5344CB8AC3E}">
        <p14:creationId xmlns:p14="http://schemas.microsoft.com/office/powerpoint/2010/main" val="38075645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2E7F3-AFCF-6D85-5EB3-BC206475F729}"/>
              </a:ext>
            </a:extLst>
          </p:cNvPr>
          <p:cNvSpPr>
            <a:spLocks noGrp="1"/>
          </p:cNvSpPr>
          <p:nvPr>
            <p:ph type="title"/>
          </p:nvPr>
        </p:nvSpPr>
        <p:spPr/>
        <p:txBody>
          <a:bodyPr>
            <a:normAutofit fontScale="90000"/>
          </a:bodyPr>
          <a:lstStyle/>
          <a:p>
            <a:r>
              <a:rPr lang="en-US" sz="4000" dirty="0"/>
              <a:t>Shortest path problem</a:t>
            </a:r>
            <a:br>
              <a:rPr lang="en-US" sz="4000" dirty="0"/>
            </a:br>
            <a:endParaRPr lang="en-US" dirty="0"/>
          </a:p>
        </p:txBody>
      </p:sp>
      <p:sp>
        <p:nvSpPr>
          <p:cNvPr id="3" name="Text Placeholder 2">
            <a:extLst>
              <a:ext uri="{FF2B5EF4-FFF2-40B4-BE49-F238E27FC236}">
                <a16:creationId xmlns:a16="http://schemas.microsoft.com/office/drawing/2014/main" id="{77AAD854-16CA-0939-4BE2-AF496F21DCDD}"/>
              </a:ext>
            </a:extLst>
          </p:cNvPr>
          <p:cNvSpPr>
            <a:spLocks noGrp="1"/>
          </p:cNvSpPr>
          <p:nvPr>
            <p:ph type="body" sz="quarter" idx="10"/>
          </p:nvPr>
        </p:nvSpPr>
        <p:spPr/>
        <p:txBody>
          <a:bodyPr/>
          <a:lstStyle/>
          <a:p>
            <a:r>
              <a:rPr lang="en-US" dirty="0"/>
              <a:t>Cycles</a:t>
            </a:r>
          </a:p>
        </p:txBody>
      </p:sp>
      <p:sp>
        <p:nvSpPr>
          <p:cNvPr id="4" name="Content Placeholder 3">
            <a:extLst>
              <a:ext uri="{FF2B5EF4-FFF2-40B4-BE49-F238E27FC236}">
                <a16:creationId xmlns:a16="http://schemas.microsoft.com/office/drawing/2014/main" id="{5D09B4C7-5124-6F93-DCE6-95D0DF176E96}"/>
              </a:ext>
            </a:extLst>
          </p:cNvPr>
          <p:cNvSpPr>
            <a:spLocks noGrp="1"/>
          </p:cNvSpPr>
          <p:nvPr>
            <p:ph sz="quarter" idx="11"/>
          </p:nvPr>
        </p:nvSpPr>
        <p:spPr/>
        <p:txBody>
          <a:bodyPr>
            <a:normAutofit/>
          </a:bodyPr>
          <a:lstStyle/>
          <a:p>
            <a:pPr>
              <a:lnSpc>
                <a:spcPct val="120000"/>
              </a:lnSpc>
            </a:pPr>
            <a:r>
              <a:rPr lang="en-US" altLang="en-US" sz="4400" dirty="0"/>
              <a:t>Can shortest paths contain cycles?</a:t>
            </a:r>
          </a:p>
          <a:p>
            <a:pPr>
              <a:lnSpc>
                <a:spcPct val="120000"/>
              </a:lnSpc>
            </a:pPr>
            <a:r>
              <a:rPr lang="en-US" altLang="en-US" sz="4400" dirty="0"/>
              <a:t>Negative-weight cycles:</a:t>
            </a:r>
          </a:p>
          <a:p>
            <a:pPr lvl="1">
              <a:lnSpc>
                <a:spcPct val="120000"/>
              </a:lnSpc>
            </a:pPr>
            <a:r>
              <a:rPr lang="en-US" altLang="en-US" sz="4400" dirty="0"/>
              <a:t>Shortest path is not well defined</a:t>
            </a:r>
          </a:p>
          <a:p>
            <a:pPr>
              <a:lnSpc>
                <a:spcPct val="120000"/>
              </a:lnSpc>
            </a:pPr>
            <a:r>
              <a:rPr lang="en-US" altLang="en-US" sz="4400" dirty="0"/>
              <a:t>Positive-weight cycles:</a:t>
            </a:r>
          </a:p>
          <a:p>
            <a:pPr lvl="1">
              <a:lnSpc>
                <a:spcPct val="120000"/>
              </a:lnSpc>
            </a:pPr>
            <a:r>
              <a:rPr lang="en-US" altLang="en-US" sz="4400" dirty="0"/>
              <a:t>By removing the cycle, we can get a shorter path </a:t>
            </a:r>
          </a:p>
          <a:p>
            <a:pPr>
              <a:lnSpc>
                <a:spcPct val="120000"/>
              </a:lnSpc>
            </a:pPr>
            <a:r>
              <a:rPr lang="en-US" altLang="en-US" sz="4400" dirty="0"/>
              <a:t>Zero-weight cycles:</a:t>
            </a:r>
          </a:p>
          <a:p>
            <a:pPr lvl="1">
              <a:lnSpc>
                <a:spcPct val="120000"/>
              </a:lnSpc>
            </a:pPr>
            <a:r>
              <a:rPr lang="en-US" altLang="en-US" sz="4400" dirty="0"/>
              <a:t>No reason to use them</a:t>
            </a:r>
          </a:p>
          <a:p>
            <a:pPr lvl="1">
              <a:lnSpc>
                <a:spcPct val="120000"/>
              </a:lnSpc>
            </a:pPr>
            <a:r>
              <a:rPr lang="en-US" altLang="en-US" sz="4400" dirty="0"/>
              <a:t>Can remove them to obtain a path with same weight</a:t>
            </a:r>
          </a:p>
          <a:p>
            <a:endParaRPr lang="en-US" sz="4400" dirty="0"/>
          </a:p>
        </p:txBody>
      </p:sp>
      <p:sp>
        <p:nvSpPr>
          <p:cNvPr id="5" name="Text Box 4">
            <a:extLst>
              <a:ext uri="{FF2B5EF4-FFF2-40B4-BE49-F238E27FC236}">
                <a16:creationId xmlns:a16="http://schemas.microsoft.com/office/drawing/2014/main" id="{7BE1EC2E-E0D9-CE3B-3AB1-9EA79E212817}"/>
              </a:ext>
            </a:extLst>
          </p:cNvPr>
          <p:cNvSpPr txBox="1">
            <a:spLocks noChangeArrowheads="1"/>
          </p:cNvSpPr>
          <p:nvPr/>
        </p:nvSpPr>
        <p:spPr bwMode="auto">
          <a:xfrm>
            <a:off x="8754541" y="5117325"/>
            <a:ext cx="12058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4000" dirty="0">
                <a:solidFill>
                  <a:schemeClr val="accent5">
                    <a:lumMod val="75000"/>
                  </a:schemeClr>
                </a:solidFill>
                <a:latin typeface="Comic Sans MS" panose="030F0902030302020204" pitchFamily="66" charset="0"/>
              </a:rPr>
              <a:t>No!</a:t>
            </a:r>
          </a:p>
        </p:txBody>
      </p:sp>
      <p:sp>
        <p:nvSpPr>
          <p:cNvPr id="6" name="Text Box 4">
            <a:extLst>
              <a:ext uri="{FF2B5EF4-FFF2-40B4-BE49-F238E27FC236}">
                <a16:creationId xmlns:a16="http://schemas.microsoft.com/office/drawing/2014/main" id="{CBBB7A7D-E1E6-D211-BD28-C38A9789675D}"/>
              </a:ext>
            </a:extLst>
          </p:cNvPr>
          <p:cNvSpPr txBox="1">
            <a:spLocks noChangeArrowheads="1"/>
          </p:cNvSpPr>
          <p:nvPr/>
        </p:nvSpPr>
        <p:spPr bwMode="auto">
          <a:xfrm>
            <a:off x="7548676" y="8706291"/>
            <a:ext cx="12058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4000" dirty="0">
                <a:solidFill>
                  <a:schemeClr val="accent5">
                    <a:lumMod val="75000"/>
                  </a:schemeClr>
                </a:solidFill>
                <a:latin typeface="Comic Sans MS" panose="030F0902030302020204" pitchFamily="66" charset="0"/>
              </a:rPr>
              <a:t>No!</a:t>
            </a:r>
          </a:p>
        </p:txBody>
      </p:sp>
      <p:sp>
        <p:nvSpPr>
          <p:cNvPr id="7" name="Text Box 4">
            <a:extLst>
              <a:ext uri="{FF2B5EF4-FFF2-40B4-BE49-F238E27FC236}">
                <a16:creationId xmlns:a16="http://schemas.microsoft.com/office/drawing/2014/main" id="{11ABDD0A-B617-1D0C-4AB8-C73FA2DEC015}"/>
              </a:ext>
            </a:extLst>
          </p:cNvPr>
          <p:cNvSpPr txBox="1">
            <a:spLocks noChangeArrowheads="1"/>
          </p:cNvSpPr>
          <p:nvPr/>
        </p:nvSpPr>
        <p:spPr bwMode="auto">
          <a:xfrm>
            <a:off x="8319296" y="6962744"/>
            <a:ext cx="12058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4000" dirty="0">
                <a:solidFill>
                  <a:schemeClr val="accent5">
                    <a:lumMod val="75000"/>
                  </a:schemeClr>
                </a:solidFill>
                <a:latin typeface="Comic Sans MS" panose="030F0902030302020204" pitchFamily="66" charset="0"/>
              </a:rPr>
              <a:t>No!</a:t>
            </a:r>
          </a:p>
        </p:txBody>
      </p:sp>
    </p:spTree>
    <p:extLst>
      <p:ext uri="{BB962C8B-B14F-4D97-AF65-F5344CB8AC3E}">
        <p14:creationId xmlns:p14="http://schemas.microsoft.com/office/powerpoint/2010/main" val="268602322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27DE6-5B7B-27DD-808B-2AB20F873664}"/>
              </a:ext>
            </a:extLst>
          </p:cNvPr>
          <p:cNvSpPr>
            <a:spLocks noGrp="1"/>
          </p:cNvSpPr>
          <p:nvPr>
            <p:ph type="title"/>
          </p:nvPr>
        </p:nvSpPr>
        <p:spPr/>
        <p:txBody>
          <a:bodyPr>
            <a:normAutofit fontScale="90000"/>
          </a:bodyPr>
          <a:lstStyle/>
          <a:p>
            <a:r>
              <a:rPr lang="en-US" sz="3600" dirty="0"/>
              <a:t>Shortest path problem</a:t>
            </a:r>
            <a:br>
              <a:rPr lang="en-US" sz="3600" dirty="0"/>
            </a:br>
            <a:endParaRPr lang="en-US" dirty="0"/>
          </a:p>
        </p:txBody>
      </p:sp>
      <p:sp>
        <p:nvSpPr>
          <p:cNvPr id="3" name="Text Placeholder 2">
            <a:extLst>
              <a:ext uri="{FF2B5EF4-FFF2-40B4-BE49-F238E27FC236}">
                <a16:creationId xmlns:a16="http://schemas.microsoft.com/office/drawing/2014/main" id="{72956968-8BED-D060-D4C9-1E49DE2997C7}"/>
              </a:ext>
            </a:extLst>
          </p:cNvPr>
          <p:cNvSpPr>
            <a:spLocks noGrp="1"/>
          </p:cNvSpPr>
          <p:nvPr>
            <p:ph type="body" sz="quarter" idx="10"/>
          </p:nvPr>
        </p:nvSpPr>
        <p:spPr/>
        <p:txBody>
          <a:bodyPr/>
          <a:lstStyle/>
          <a:p>
            <a:r>
              <a:rPr lang="en-US" dirty="0"/>
              <a:t>Optimal substructure of shortest path</a:t>
            </a:r>
          </a:p>
        </p:txBody>
      </p:sp>
      <p:sp>
        <p:nvSpPr>
          <p:cNvPr id="4" name="Content Placeholder 3">
            <a:extLst>
              <a:ext uri="{FF2B5EF4-FFF2-40B4-BE49-F238E27FC236}">
                <a16:creationId xmlns:a16="http://schemas.microsoft.com/office/drawing/2014/main" id="{5A1967A6-4708-769D-6B32-7CD6597FBB9A}"/>
              </a:ext>
            </a:extLst>
          </p:cNvPr>
          <p:cNvSpPr>
            <a:spLocks noGrp="1"/>
          </p:cNvSpPr>
          <p:nvPr>
            <p:ph sz="quarter" idx="11"/>
          </p:nvPr>
        </p:nvSpPr>
        <p:spPr/>
        <p:txBody>
          <a:bodyPr>
            <a:noAutofit/>
          </a:bodyPr>
          <a:lstStyle/>
          <a:p>
            <a:pPr>
              <a:lnSpc>
                <a:spcPct val="130000"/>
              </a:lnSpc>
              <a:buNone/>
            </a:pPr>
            <a:r>
              <a:rPr lang="en-US" altLang="en-US" dirty="0"/>
              <a:t>Given (</a:t>
            </a:r>
            <a:r>
              <a:rPr lang="en-US" altLang="en-US" dirty="0" err="1"/>
              <a:t>Subpaths</a:t>
            </a:r>
            <a:r>
              <a:rPr lang="en-US" altLang="en-US" dirty="0"/>
              <a:t> of shortest paths are shortest paths):</a:t>
            </a:r>
          </a:p>
          <a:p>
            <a:pPr lvl="1"/>
            <a:r>
              <a:rPr lang="en-US" altLang="en-US" dirty="0"/>
              <a:t>A weighted, directed graph G = (V, E)</a:t>
            </a:r>
          </a:p>
          <a:p>
            <a:pPr lvl="1"/>
            <a:r>
              <a:rPr lang="en-US" altLang="en-US" dirty="0"/>
              <a:t>A weight function w: E </a:t>
            </a:r>
            <a:r>
              <a:rPr lang="en-US" altLang="en-US" dirty="0">
                <a:sym typeface="Symbol" pitchFamily="2" charset="2"/>
              </a:rPr>
              <a:t> </a:t>
            </a:r>
            <a:r>
              <a:rPr lang="en-US" altLang="en-US" dirty="0">
                <a:latin typeface="Arial Black" panose="020B0604020202020204" pitchFamily="34" charset="0"/>
                <a:sym typeface="Symbol" pitchFamily="2" charset="2"/>
              </a:rPr>
              <a:t>R</a:t>
            </a:r>
            <a:r>
              <a:rPr lang="en-US" altLang="en-US" dirty="0">
                <a:sym typeface="Symbol" pitchFamily="2" charset="2"/>
              </a:rPr>
              <a:t>, </a:t>
            </a:r>
          </a:p>
          <a:p>
            <a:pPr lvl="1"/>
            <a:r>
              <a:rPr lang="en-US" altLang="en-US" dirty="0">
                <a:sym typeface="Symbol" pitchFamily="2" charset="2"/>
              </a:rPr>
              <a:t>A shortest path </a:t>
            </a:r>
            <a:r>
              <a:rPr lang="en-US" altLang="en-US" dirty="0">
                <a:latin typeface="Comic Sans MS" panose="030F0902030302020204" pitchFamily="66" charset="0"/>
                <a:sym typeface="Symbol" pitchFamily="2" charset="2"/>
              </a:rPr>
              <a:t>p = </a:t>
            </a:r>
            <a:r>
              <a:rPr lang="en-US" altLang="en-US" dirty="0">
                <a:latin typeface="Comic Sans MS" panose="030F0902030302020204" pitchFamily="66" charset="0"/>
              </a:rPr>
              <a:t>v</a:t>
            </a:r>
            <a:r>
              <a:rPr lang="en-US" altLang="en-US" baseline="-25000" dirty="0">
                <a:latin typeface="Comic Sans MS" panose="030F0902030302020204" pitchFamily="66" charset="0"/>
              </a:rPr>
              <a:t>0</a:t>
            </a:r>
            <a:r>
              <a:rPr lang="en-US" altLang="en-US" dirty="0">
                <a:latin typeface="Comic Sans MS" panose="030F0902030302020204" pitchFamily="66" charset="0"/>
              </a:rPr>
              <a:t>, v</a:t>
            </a:r>
            <a:r>
              <a:rPr lang="en-US" altLang="en-US" baseline="-25000" dirty="0">
                <a:latin typeface="Comic Sans MS" panose="030F0902030302020204" pitchFamily="66" charset="0"/>
              </a:rPr>
              <a:t>1</a:t>
            </a:r>
            <a:r>
              <a:rPr lang="en-US" altLang="en-US" dirty="0">
                <a:latin typeface="Comic Sans MS" panose="030F0902030302020204" pitchFamily="66" charset="0"/>
              </a:rPr>
              <a:t>, . . . , </a:t>
            </a:r>
            <a:r>
              <a:rPr lang="en-US" altLang="en-US" dirty="0" err="1">
                <a:latin typeface="Comic Sans MS" panose="030F0902030302020204" pitchFamily="66" charset="0"/>
              </a:rPr>
              <a:t>v</a:t>
            </a:r>
            <a:r>
              <a:rPr lang="en-US" altLang="en-US" baseline="-25000" dirty="0" err="1">
                <a:latin typeface="Comic Sans MS" panose="030F0902030302020204" pitchFamily="66" charset="0"/>
              </a:rPr>
              <a:t>k</a:t>
            </a:r>
            <a:r>
              <a:rPr lang="en-US" altLang="en-US" dirty="0">
                <a:latin typeface="Comic Sans MS" panose="030F0902030302020204" pitchFamily="66" charset="0"/>
                <a:sym typeface="Symbol" pitchFamily="2" charset="2"/>
              </a:rPr>
              <a:t></a:t>
            </a:r>
            <a:r>
              <a:rPr lang="en-US" altLang="en-US" dirty="0">
                <a:sym typeface="Symbol" pitchFamily="2" charset="2"/>
              </a:rPr>
              <a:t> from </a:t>
            </a:r>
            <a:r>
              <a:rPr lang="en-US" altLang="en-US" dirty="0">
                <a:latin typeface="Comic Sans MS" panose="030F0902030302020204" pitchFamily="66" charset="0"/>
                <a:sym typeface="Symbol" pitchFamily="2" charset="2"/>
              </a:rPr>
              <a:t>v</a:t>
            </a:r>
            <a:r>
              <a:rPr lang="en-US" altLang="en-US" baseline="-25000" dirty="0">
                <a:latin typeface="Comic Sans MS" panose="030F0902030302020204" pitchFamily="66" charset="0"/>
                <a:sym typeface="Symbol" pitchFamily="2" charset="2"/>
              </a:rPr>
              <a:t>0</a:t>
            </a:r>
            <a:r>
              <a:rPr lang="en-US" altLang="en-US" dirty="0">
                <a:sym typeface="Symbol" pitchFamily="2" charset="2"/>
              </a:rPr>
              <a:t> to </a:t>
            </a:r>
            <a:r>
              <a:rPr lang="en-US" altLang="en-US" dirty="0" err="1">
                <a:latin typeface="Comic Sans MS" panose="030F0902030302020204" pitchFamily="66" charset="0"/>
                <a:sym typeface="Symbol" pitchFamily="2" charset="2"/>
              </a:rPr>
              <a:t>v</a:t>
            </a:r>
            <a:r>
              <a:rPr lang="en-US" altLang="en-US" baseline="-25000" dirty="0" err="1">
                <a:latin typeface="Comic Sans MS" panose="030F0902030302020204" pitchFamily="66" charset="0"/>
                <a:sym typeface="Symbol" pitchFamily="2" charset="2"/>
              </a:rPr>
              <a:t>k</a:t>
            </a:r>
            <a:endParaRPr lang="en-US" altLang="en-US" baseline="-25000" dirty="0">
              <a:latin typeface="Comic Sans MS" panose="030F0902030302020204" pitchFamily="66" charset="0"/>
              <a:sym typeface="Symbol" pitchFamily="2" charset="2"/>
            </a:endParaRPr>
          </a:p>
          <a:p>
            <a:pPr lvl="1"/>
            <a:r>
              <a:rPr lang="en-US" altLang="en-US" dirty="0">
                <a:sym typeface="Symbol" pitchFamily="2" charset="2"/>
              </a:rPr>
              <a:t>A </a:t>
            </a:r>
            <a:r>
              <a:rPr lang="en-US" altLang="en-US" dirty="0" err="1">
                <a:sym typeface="Symbol" pitchFamily="2" charset="2"/>
              </a:rPr>
              <a:t>subpath</a:t>
            </a:r>
            <a:r>
              <a:rPr lang="en-US" altLang="en-US" dirty="0">
                <a:sym typeface="Symbol" pitchFamily="2" charset="2"/>
              </a:rPr>
              <a:t> of </a:t>
            </a:r>
            <a:r>
              <a:rPr lang="en-US" altLang="en-US" dirty="0">
                <a:latin typeface="Comic Sans MS" panose="030F0902030302020204" pitchFamily="66" charset="0"/>
                <a:sym typeface="Symbol" pitchFamily="2" charset="2"/>
              </a:rPr>
              <a:t>p</a:t>
            </a:r>
            <a:r>
              <a:rPr lang="en-US" altLang="en-US" dirty="0">
                <a:sym typeface="Symbol" pitchFamily="2" charset="2"/>
              </a:rPr>
              <a:t>: </a:t>
            </a:r>
            <a:r>
              <a:rPr lang="en-US" altLang="en-US" dirty="0" err="1">
                <a:latin typeface="Comic Sans MS" panose="030F0902030302020204" pitchFamily="66" charset="0"/>
                <a:sym typeface="Symbol" pitchFamily="2" charset="2"/>
              </a:rPr>
              <a:t>p</a:t>
            </a:r>
            <a:r>
              <a:rPr lang="en-US" altLang="en-US" baseline="-25000" dirty="0" err="1">
                <a:latin typeface="Comic Sans MS" panose="030F0902030302020204" pitchFamily="66" charset="0"/>
                <a:sym typeface="Symbol" pitchFamily="2" charset="2"/>
              </a:rPr>
              <a:t>ij</a:t>
            </a:r>
            <a:r>
              <a:rPr lang="en-US" altLang="en-US" dirty="0">
                <a:latin typeface="Comic Sans MS" panose="030F0902030302020204" pitchFamily="66" charset="0"/>
                <a:sym typeface="Symbol" pitchFamily="2" charset="2"/>
              </a:rPr>
              <a:t> = </a:t>
            </a:r>
            <a:r>
              <a:rPr lang="en-US" altLang="en-US" dirty="0">
                <a:latin typeface="Comic Sans MS" panose="030F0902030302020204" pitchFamily="66" charset="0"/>
              </a:rPr>
              <a:t>v</a:t>
            </a:r>
            <a:r>
              <a:rPr lang="en-US" altLang="en-US" baseline="-25000" dirty="0">
                <a:latin typeface="Comic Sans MS" panose="030F0902030302020204" pitchFamily="66" charset="0"/>
              </a:rPr>
              <a:t>i</a:t>
            </a:r>
            <a:r>
              <a:rPr lang="en-US" altLang="en-US" dirty="0">
                <a:latin typeface="Comic Sans MS" panose="030F0902030302020204" pitchFamily="66" charset="0"/>
              </a:rPr>
              <a:t>, v</a:t>
            </a:r>
            <a:r>
              <a:rPr lang="en-US" altLang="en-US" baseline="-25000" dirty="0">
                <a:latin typeface="Comic Sans MS" panose="030F0902030302020204" pitchFamily="66" charset="0"/>
              </a:rPr>
              <a:t>i+1</a:t>
            </a:r>
            <a:r>
              <a:rPr lang="en-US" altLang="en-US" dirty="0">
                <a:latin typeface="Comic Sans MS" panose="030F0902030302020204" pitchFamily="66" charset="0"/>
              </a:rPr>
              <a:t>, . . . , </a:t>
            </a:r>
            <a:r>
              <a:rPr lang="en-US" altLang="en-US" dirty="0" err="1">
                <a:latin typeface="Comic Sans MS" panose="030F0902030302020204" pitchFamily="66" charset="0"/>
              </a:rPr>
              <a:t>v</a:t>
            </a:r>
            <a:r>
              <a:rPr lang="en-US" altLang="en-US" baseline="-25000" dirty="0" err="1">
                <a:latin typeface="Comic Sans MS" panose="030F0902030302020204" pitchFamily="66" charset="0"/>
              </a:rPr>
              <a:t>j</a:t>
            </a:r>
            <a:r>
              <a:rPr lang="en-US" altLang="en-US" dirty="0">
                <a:latin typeface="Comic Sans MS" panose="030F0902030302020204" pitchFamily="66" charset="0"/>
                <a:sym typeface="Symbol" pitchFamily="2" charset="2"/>
              </a:rPr>
              <a:t></a:t>
            </a:r>
            <a:r>
              <a:rPr lang="en-US" altLang="en-US" dirty="0">
                <a:sym typeface="Symbol" pitchFamily="2" charset="2"/>
              </a:rPr>
              <a:t>, with </a:t>
            </a:r>
            <a:r>
              <a:rPr lang="en-US" altLang="en-US" dirty="0">
                <a:latin typeface="Comic Sans MS" panose="030F0902030302020204" pitchFamily="66" charset="0"/>
                <a:sym typeface="Symbol" pitchFamily="2" charset="2"/>
              </a:rPr>
              <a:t>0  </a:t>
            </a:r>
            <a:r>
              <a:rPr lang="en-US" altLang="en-US" dirty="0" err="1">
                <a:latin typeface="Comic Sans MS" panose="030F0902030302020204" pitchFamily="66" charset="0"/>
                <a:sym typeface="Symbol" pitchFamily="2" charset="2"/>
              </a:rPr>
              <a:t>i</a:t>
            </a:r>
            <a:r>
              <a:rPr lang="en-US" altLang="en-US" dirty="0">
                <a:latin typeface="Comic Sans MS" panose="030F0902030302020204" pitchFamily="66" charset="0"/>
                <a:sym typeface="Symbol" pitchFamily="2" charset="2"/>
              </a:rPr>
              <a:t>  j  k</a:t>
            </a:r>
          </a:p>
          <a:p>
            <a:pPr lvl="1"/>
            <a:endParaRPr lang="en-US" altLang="en-US" dirty="0">
              <a:latin typeface="Comic Sans MS" panose="030F0902030302020204" pitchFamily="66" charset="0"/>
              <a:sym typeface="Symbol" pitchFamily="2" charset="2"/>
            </a:endParaRPr>
          </a:p>
          <a:p>
            <a:pPr>
              <a:lnSpc>
                <a:spcPct val="130000"/>
              </a:lnSpc>
              <a:buFontTx/>
              <a:buNone/>
            </a:pPr>
            <a:r>
              <a:rPr lang="en-US" altLang="en-US" dirty="0">
                <a:sym typeface="Symbol" pitchFamily="2" charset="2"/>
              </a:rPr>
              <a:t>Then: </a:t>
            </a:r>
            <a:r>
              <a:rPr lang="en-US" altLang="en-US" dirty="0" err="1">
                <a:latin typeface="Comic Sans MS" panose="030F0902030302020204" pitchFamily="66" charset="0"/>
                <a:sym typeface="Symbol" pitchFamily="2" charset="2"/>
              </a:rPr>
              <a:t>p</a:t>
            </a:r>
            <a:r>
              <a:rPr lang="en-US" altLang="en-US" baseline="-25000" dirty="0" err="1">
                <a:latin typeface="Comic Sans MS" panose="030F0902030302020204" pitchFamily="66" charset="0"/>
                <a:sym typeface="Symbol" pitchFamily="2" charset="2"/>
              </a:rPr>
              <a:t>ij</a:t>
            </a:r>
            <a:r>
              <a:rPr lang="en-US" altLang="en-US" dirty="0">
                <a:latin typeface="Comic Sans MS" panose="030F0902030302020204" pitchFamily="66" charset="0"/>
                <a:sym typeface="Symbol" pitchFamily="2" charset="2"/>
              </a:rPr>
              <a:t> </a:t>
            </a:r>
            <a:r>
              <a:rPr lang="en-US" altLang="en-US" dirty="0">
                <a:sym typeface="Symbol" pitchFamily="2" charset="2"/>
              </a:rPr>
              <a:t>is a shortest path from </a:t>
            </a:r>
            <a:r>
              <a:rPr lang="en-US" altLang="en-US" dirty="0">
                <a:latin typeface="Comic Sans MS" panose="030F0902030302020204" pitchFamily="66" charset="0"/>
                <a:sym typeface="Symbol" pitchFamily="2" charset="2"/>
              </a:rPr>
              <a:t>v</a:t>
            </a:r>
            <a:r>
              <a:rPr lang="en-US" altLang="en-US" baseline="-25000" dirty="0">
                <a:latin typeface="Comic Sans MS" panose="030F0902030302020204" pitchFamily="66" charset="0"/>
                <a:sym typeface="Symbol" pitchFamily="2" charset="2"/>
              </a:rPr>
              <a:t>i</a:t>
            </a:r>
            <a:r>
              <a:rPr lang="en-US" altLang="en-US" dirty="0">
                <a:latin typeface="Comic Sans MS" panose="030F0902030302020204" pitchFamily="66" charset="0"/>
                <a:sym typeface="Symbol" pitchFamily="2" charset="2"/>
              </a:rPr>
              <a:t> </a:t>
            </a:r>
            <a:r>
              <a:rPr lang="en-US" altLang="en-US" dirty="0">
                <a:sym typeface="Symbol" pitchFamily="2" charset="2"/>
              </a:rPr>
              <a:t>to </a:t>
            </a:r>
            <a:r>
              <a:rPr lang="en-US" altLang="en-US" dirty="0" err="1">
                <a:latin typeface="Comic Sans MS" panose="030F0902030302020204" pitchFamily="66" charset="0"/>
                <a:sym typeface="Symbol" pitchFamily="2" charset="2"/>
              </a:rPr>
              <a:t>v</a:t>
            </a:r>
            <a:r>
              <a:rPr lang="en-US" altLang="en-US" baseline="-25000" dirty="0" err="1">
                <a:latin typeface="Comic Sans MS" panose="030F0902030302020204" pitchFamily="66" charset="0"/>
                <a:sym typeface="Symbol" pitchFamily="2" charset="2"/>
              </a:rPr>
              <a:t>j</a:t>
            </a:r>
            <a:endParaRPr lang="en-US" altLang="en-US" dirty="0">
              <a:latin typeface="Comic Sans MS" panose="030F0902030302020204" pitchFamily="66" charset="0"/>
              <a:sym typeface="Symbol" pitchFamily="2" charset="2"/>
            </a:endParaRPr>
          </a:p>
          <a:p>
            <a:pPr>
              <a:lnSpc>
                <a:spcPct val="130000"/>
              </a:lnSpc>
              <a:buFontTx/>
              <a:buNone/>
            </a:pPr>
            <a:r>
              <a:rPr lang="en-US" altLang="en-US" b="1" dirty="0">
                <a:sym typeface="Symbol" pitchFamily="2" charset="2"/>
              </a:rPr>
              <a:t>Proof</a:t>
            </a:r>
            <a:r>
              <a:rPr lang="en-US" altLang="en-US" dirty="0">
                <a:sym typeface="Symbol" pitchFamily="2" charset="2"/>
              </a:rPr>
              <a:t>: </a:t>
            </a:r>
            <a:r>
              <a:rPr lang="en-US" altLang="en-US" dirty="0">
                <a:latin typeface="Comic Sans MS" panose="030F0902030302020204" pitchFamily="66" charset="0"/>
                <a:sym typeface="Symbol" pitchFamily="2" charset="2"/>
              </a:rPr>
              <a:t>p = v</a:t>
            </a:r>
            <a:r>
              <a:rPr lang="en-US" altLang="en-US" baseline="-25000" dirty="0">
                <a:latin typeface="Comic Sans MS" panose="030F0902030302020204" pitchFamily="66" charset="0"/>
                <a:sym typeface="Symbol" pitchFamily="2" charset="2"/>
              </a:rPr>
              <a:t>0</a:t>
            </a:r>
            <a:r>
              <a:rPr lang="en-US" altLang="en-US" dirty="0">
                <a:latin typeface="Comic Sans MS" panose="030F0902030302020204" pitchFamily="66" charset="0"/>
                <a:sym typeface="Symbol" pitchFamily="2" charset="2"/>
              </a:rPr>
              <a:t>       v</a:t>
            </a:r>
            <a:r>
              <a:rPr lang="en-US" altLang="en-US" baseline="-25000" dirty="0">
                <a:latin typeface="Comic Sans MS" panose="030F0902030302020204" pitchFamily="66" charset="0"/>
                <a:sym typeface="Symbol" pitchFamily="2" charset="2"/>
              </a:rPr>
              <a:t>i</a:t>
            </a:r>
            <a:r>
              <a:rPr lang="en-US" altLang="en-US" dirty="0">
                <a:latin typeface="Comic Sans MS" panose="030F0902030302020204" pitchFamily="66" charset="0"/>
                <a:sym typeface="Symbol" pitchFamily="2" charset="2"/>
              </a:rPr>
              <a:t>       </a:t>
            </a:r>
            <a:r>
              <a:rPr lang="en-US" altLang="en-US" dirty="0" err="1">
                <a:latin typeface="Comic Sans MS" panose="030F0902030302020204" pitchFamily="66" charset="0"/>
                <a:sym typeface="Symbol" pitchFamily="2" charset="2"/>
              </a:rPr>
              <a:t>v</a:t>
            </a:r>
            <a:r>
              <a:rPr lang="en-US" altLang="en-US" baseline="-25000" dirty="0" err="1">
                <a:latin typeface="Comic Sans MS" panose="030F0902030302020204" pitchFamily="66" charset="0"/>
                <a:sym typeface="Symbol" pitchFamily="2" charset="2"/>
              </a:rPr>
              <a:t>j</a:t>
            </a:r>
            <a:r>
              <a:rPr lang="en-US" altLang="en-US" dirty="0">
                <a:latin typeface="Comic Sans MS" panose="030F0902030302020204" pitchFamily="66" charset="0"/>
                <a:sym typeface="Symbol" pitchFamily="2" charset="2"/>
              </a:rPr>
              <a:t>        </a:t>
            </a:r>
            <a:r>
              <a:rPr lang="en-US" altLang="en-US" dirty="0" err="1">
                <a:latin typeface="Comic Sans MS" panose="030F0902030302020204" pitchFamily="66" charset="0"/>
                <a:sym typeface="Symbol" pitchFamily="2" charset="2"/>
              </a:rPr>
              <a:t>v</a:t>
            </a:r>
            <a:r>
              <a:rPr lang="en-US" altLang="en-US" baseline="-25000" dirty="0" err="1">
                <a:latin typeface="Comic Sans MS" panose="030F0902030302020204" pitchFamily="66" charset="0"/>
                <a:sym typeface="Symbol" pitchFamily="2" charset="2"/>
              </a:rPr>
              <a:t>k</a:t>
            </a:r>
            <a:endParaRPr lang="en-US" altLang="en-US" dirty="0">
              <a:latin typeface="Comic Sans MS" panose="030F0902030302020204" pitchFamily="66" charset="0"/>
              <a:sym typeface="Symbol" pitchFamily="2" charset="2"/>
            </a:endParaRPr>
          </a:p>
          <a:p>
            <a:pPr>
              <a:lnSpc>
                <a:spcPct val="130000"/>
              </a:lnSpc>
              <a:buFontTx/>
              <a:buNone/>
            </a:pPr>
            <a:r>
              <a:rPr lang="en-US" altLang="en-US" dirty="0">
                <a:sym typeface="Symbol" pitchFamily="2" charset="2"/>
              </a:rPr>
              <a:t>		  </a:t>
            </a:r>
            <a:r>
              <a:rPr lang="en-US" altLang="en-US" dirty="0">
                <a:latin typeface="Comic Sans MS" panose="030F0902030302020204" pitchFamily="66" charset="0"/>
                <a:sym typeface="Symbol" pitchFamily="2" charset="2"/>
              </a:rPr>
              <a:t>w(p) = w(p</a:t>
            </a:r>
            <a:r>
              <a:rPr lang="en-US" altLang="en-US" baseline="-25000" dirty="0">
                <a:latin typeface="Comic Sans MS" panose="030F0902030302020204" pitchFamily="66" charset="0"/>
                <a:sym typeface="Symbol" pitchFamily="2" charset="2"/>
              </a:rPr>
              <a:t>0i</a:t>
            </a:r>
            <a:r>
              <a:rPr lang="en-US" altLang="en-US" dirty="0">
                <a:latin typeface="Comic Sans MS" panose="030F0902030302020204" pitchFamily="66" charset="0"/>
                <a:sym typeface="Symbol" pitchFamily="2" charset="2"/>
              </a:rPr>
              <a:t>) + w(</a:t>
            </a:r>
            <a:r>
              <a:rPr lang="en-US" altLang="en-US" dirty="0" err="1">
                <a:latin typeface="Comic Sans MS" panose="030F0902030302020204" pitchFamily="66" charset="0"/>
                <a:sym typeface="Symbol" pitchFamily="2" charset="2"/>
              </a:rPr>
              <a:t>p</a:t>
            </a:r>
            <a:r>
              <a:rPr lang="en-US" altLang="en-US" baseline="-25000" dirty="0" err="1">
                <a:latin typeface="Comic Sans MS" panose="030F0902030302020204" pitchFamily="66" charset="0"/>
                <a:sym typeface="Symbol" pitchFamily="2" charset="2"/>
              </a:rPr>
              <a:t>ij</a:t>
            </a:r>
            <a:r>
              <a:rPr lang="en-US" altLang="en-US" dirty="0">
                <a:latin typeface="Comic Sans MS" panose="030F0902030302020204" pitchFamily="66" charset="0"/>
                <a:sym typeface="Symbol" pitchFamily="2" charset="2"/>
              </a:rPr>
              <a:t>) + w(</a:t>
            </a:r>
            <a:r>
              <a:rPr lang="en-US" altLang="en-US" dirty="0" err="1">
                <a:latin typeface="Comic Sans MS" panose="030F0902030302020204" pitchFamily="66" charset="0"/>
                <a:sym typeface="Symbol" pitchFamily="2" charset="2"/>
              </a:rPr>
              <a:t>p</a:t>
            </a:r>
            <a:r>
              <a:rPr lang="en-US" altLang="en-US" baseline="-25000" dirty="0" err="1">
                <a:latin typeface="Comic Sans MS" panose="030F0902030302020204" pitchFamily="66" charset="0"/>
                <a:sym typeface="Symbol" pitchFamily="2" charset="2"/>
              </a:rPr>
              <a:t>jk</a:t>
            </a:r>
            <a:r>
              <a:rPr lang="en-US" altLang="en-US" dirty="0">
                <a:latin typeface="Comic Sans MS" panose="030F0902030302020204" pitchFamily="66" charset="0"/>
                <a:sym typeface="Symbol" pitchFamily="2" charset="2"/>
              </a:rPr>
              <a:t>)</a:t>
            </a:r>
          </a:p>
          <a:p>
            <a:pPr>
              <a:lnSpc>
                <a:spcPct val="130000"/>
              </a:lnSpc>
              <a:buFontTx/>
              <a:buNone/>
            </a:pPr>
            <a:r>
              <a:rPr lang="en-US" altLang="en-US" dirty="0">
                <a:sym typeface="Symbol" pitchFamily="2" charset="2"/>
              </a:rPr>
              <a:t>  Assume  </a:t>
            </a:r>
            <a:r>
              <a:rPr lang="en-US" altLang="en-US" dirty="0" err="1">
                <a:latin typeface="Comic Sans MS" panose="030F0902030302020204" pitchFamily="66" charset="0"/>
                <a:sym typeface="Symbol" pitchFamily="2" charset="2"/>
              </a:rPr>
              <a:t>p</a:t>
            </a:r>
            <a:r>
              <a:rPr lang="en-US" altLang="en-US" baseline="-25000" dirty="0" err="1">
                <a:latin typeface="Comic Sans MS" panose="030F0902030302020204" pitchFamily="66" charset="0"/>
                <a:sym typeface="Symbol" pitchFamily="2" charset="2"/>
              </a:rPr>
              <a:t>ij</a:t>
            </a:r>
            <a:r>
              <a:rPr lang="en-US" altLang="en-US" dirty="0">
                <a:latin typeface="Comic Sans MS" panose="030F0902030302020204" pitchFamily="66" charset="0"/>
                <a:sym typeface="Symbol" pitchFamily="2" charset="2"/>
              </a:rPr>
              <a:t>’</a:t>
            </a:r>
            <a:r>
              <a:rPr lang="en-US" altLang="en-US" dirty="0">
                <a:sym typeface="Symbol" pitchFamily="2" charset="2"/>
              </a:rPr>
              <a:t> from </a:t>
            </a:r>
            <a:r>
              <a:rPr lang="en-US" altLang="en-US" dirty="0">
                <a:latin typeface="Comic Sans MS" panose="030F0902030302020204" pitchFamily="66" charset="0"/>
                <a:sym typeface="Symbol" pitchFamily="2" charset="2"/>
              </a:rPr>
              <a:t>v</a:t>
            </a:r>
            <a:r>
              <a:rPr lang="en-US" altLang="en-US" baseline="-25000" dirty="0">
                <a:latin typeface="Comic Sans MS" panose="030F0902030302020204" pitchFamily="66" charset="0"/>
                <a:sym typeface="Symbol" pitchFamily="2" charset="2"/>
              </a:rPr>
              <a:t>i</a:t>
            </a:r>
            <a:r>
              <a:rPr lang="en-US" altLang="en-US" dirty="0">
                <a:sym typeface="Symbol" pitchFamily="2" charset="2"/>
              </a:rPr>
              <a:t> to </a:t>
            </a:r>
            <a:r>
              <a:rPr lang="en-US" altLang="en-US" dirty="0" err="1">
                <a:latin typeface="Comic Sans MS" panose="030F0902030302020204" pitchFamily="66" charset="0"/>
                <a:sym typeface="Symbol" pitchFamily="2" charset="2"/>
              </a:rPr>
              <a:t>v</a:t>
            </a:r>
            <a:r>
              <a:rPr lang="en-US" altLang="en-US" baseline="-25000" dirty="0" err="1">
                <a:latin typeface="Comic Sans MS" panose="030F0902030302020204" pitchFamily="66" charset="0"/>
                <a:sym typeface="Symbol" pitchFamily="2" charset="2"/>
              </a:rPr>
              <a:t>j</a:t>
            </a:r>
            <a:r>
              <a:rPr lang="en-US" altLang="en-US" dirty="0">
                <a:sym typeface="Symbol" pitchFamily="2" charset="2"/>
              </a:rPr>
              <a:t> with </a:t>
            </a:r>
            <a:r>
              <a:rPr lang="en-US" altLang="en-US" dirty="0">
                <a:latin typeface="Comic Sans MS" panose="030F0902030302020204" pitchFamily="66" charset="0"/>
                <a:sym typeface="Symbol" pitchFamily="2" charset="2"/>
              </a:rPr>
              <a:t>w(</a:t>
            </a:r>
            <a:r>
              <a:rPr lang="en-US" altLang="en-US" dirty="0" err="1">
                <a:latin typeface="Comic Sans MS" panose="030F0902030302020204" pitchFamily="66" charset="0"/>
                <a:sym typeface="Symbol" pitchFamily="2" charset="2"/>
              </a:rPr>
              <a:t>p</a:t>
            </a:r>
            <a:r>
              <a:rPr lang="en-US" altLang="en-US" baseline="-25000" dirty="0" err="1">
                <a:latin typeface="Comic Sans MS" panose="030F0902030302020204" pitchFamily="66" charset="0"/>
                <a:sym typeface="Symbol" pitchFamily="2" charset="2"/>
              </a:rPr>
              <a:t>ij</a:t>
            </a:r>
            <a:r>
              <a:rPr lang="en-US" altLang="en-US" dirty="0">
                <a:latin typeface="Comic Sans MS" panose="030F0902030302020204" pitchFamily="66" charset="0"/>
                <a:sym typeface="Symbol" pitchFamily="2" charset="2"/>
              </a:rPr>
              <a:t>’) &lt; w(</a:t>
            </a:r>
            <a:r>
              <a:rPr lang="en-US" altLang="en-US" dirty="0" err="1">
                <a:latin typeface="Comic Sans MS" panose="030F0902030302020204" pitchFamily="66" charset="0"/>
                <a:sym typeface="Symbol" pitchFamily="2" charset="2"/>
              </a:rPr>
              <a:t>p</a:t>
            </a:r>
            <a:r>
              <a:rPr lang="en-US" altLang="en-US" baseline="-25000" dirty="0" err="1">
                <a:latin typeface="Comic Sans MS" panose="030F0902030302020204" pitchFamily="66" charset="0"/>
                <a:sym typeface="Symbol" pitchFamily="2" charset="2"/>
              </a:rPr>
              <a:t>ij</a:t>
            </a:r>
            <a:r>
              <a:rPr lang="en-US" altLang="en-US" dirty="0">
                <a:latin typeface="Comic Sans MS" panose="030F0902030302020204" pitchFamily="66" charset="0"/>
                <a:sym typeface="Symbol" pitchFamily="2" charset="2"/>
              </a:rPr>
              <a:t>)</a:t>
            </a:r>
          </a:p>
          <a:p>
            <a:pPr>
              <a:lnSpc>
                <a:spcPct val="130000"/>
              </a:lnSpc>
              <a:buFontTx/>
              <a:buNone/>
            </a:pPr>
            <a:r>
              <a:rPr lang="en-US" altLang="en-US" dirty="0">
                <a:sym typeface="Symbol" pitchFamily="2" charset="2"/>
              </a:rPr>
              <a:t>   </a:t>
            </a:r>
            <a:r>
              <a:rPr lang="en-US" altLang="en-US" dirty="0">
                <a:latin typeface="Comic Sans MS" panose="030F0902030302020204" pitchFamily="66" charset="0"/>
                <a:sym typeface="Symbol" pitchFamily="2" charset="2"/>
              </a:rPr>
              <a:t>w(p’) = w(p</a:t>
            </a:r>
            <a:r>
              <a:rPr lang="en-US" altLang="en-US" baseline="-25000" dirty="0">
                <a:latin typeface="Comic Sans MS" panose="030F0902030302020204" pitchFamily="66" charset="0"/>
                <a:sym typeface="Symbol" pitchFamily="2" charset="2"/>
              </a:rPr>
              <a:t>1i</a:t>
            </a:r>
            <a:r>
              <a:rPr lang="en-US" altLang="en-US" dirty="0">
                <a:latin typeface="Comic Sans MS" panose="030F0902030302020204" pitchFamily="66" charset="0"/>
                <a:sym typeface="Symbol" pitchFamily="2" charset="2"/>
              </a:rPr>
              <a:t>) + w(</a:t>
            </a:r>
            <a:r>
              <a:rPr lang="en-US" altLang="en-US" dirty="0" err="1">
                <a:latin typeface="Comic Sans MS" panose="030F0902030302020204" pitchFamily="66" charset="0"/>
                <a:sym typeface="Symbol" pitchFamily="2" charset="2"/>
              </a:rPr>
              <a:t>p</a:t>
            </a:r>
            <a:r>
              <a:rPr lang="en-US" altLang="en-US" baseline="-25000" dirty="0" err="1">
                <a:latin typeface="Comic Sans MS" panose="030F0902030302020204" pitchFamily="66" charset="0"/>
                <a:sym typeface="Symbol" pitchFamily="2" charset="2"/>
              </a:rPr>
              <a:t>ij</a:t>
            </a:r>
            <a:r>
              <a:rPr lang="en-US" altLang="en-US" dirty="0">
                <a:latin typeface="Comic Sans MS" panose="030F0902030302020204" pitchFamily="66" charset="0"/>
                <a:sym typeface="Symbol" pitchFamily="2" charset="2"/>
              </a:rPr>
              <a:t>’) + w(</a:t>
            </a:r>
            <a:r>
              <a:rPr lang="en-US" altLang="en-US" dirty="0" err="1">
                <a:latin typeface="Comic Sans MS" panose="030F0902030302020204" pitchFamily="66" charset="0"/>
                <a:sym typeface="Symbol" pitchFamily="2" charset="2"/>
              </a:rPr>
              <a:t>p</a:t>
            </a:r>
            <a:r>
              <a:rPr lang="en-US" altLang="en-US" baseline="-25000" dirty="0" err="1">
                <a:latin typeface="Comic Sans MS" panose="030F0902030302020204" pitchFamily="66" charset="0"/>
                <a:sym typeface="Symbol" pitchFamily="2" charset="2"/>
              </a:rPr>
              <a:t>jk</a:t>
            </a:r>
            <a:r>
              <a:rPr lang="en-US" altLang="en-US" dirty="0">
                <a:latin typeface="Comic Sans MS" panose="030F0902030302020204" pitchFamily="66" charset="0"/>
                <a:sym typeface="Symbol" pitchFamily="2" charset="2"/>
              </a:rPr>
              <a:t>) &lt; w(p)</a:t>
            </a:r>
            <a:r>
              <a:rPr lang="en-US" altLang="en-US" dirty="0">
                <a:sym typeface="Symbol" pitchFamily="2" charset="2"/>
              </a:rPr>
              <a:t> </a:t>
            </a:r>
            <a:r>
              <a:rPr lang="en-US" altLang="en-US" dirty="0">
                <a:solidFill>
                  <a:schemeClr val="accent4"/>
                </a:solidFill>
                <a:sym typeface="Symbol" pitchFamily="2" charset="2"/>
              </a:rPr>
              <a:t>contradiction!</a:t>
            </a:r>
          </a:p>
          <a:p>
            <a:endParaRPr lang="en-US" dirty="0"/>
          </a:p>
        </p:txBody>
      </p:sp>
      <p:pic>
        <p:nvPicPr>
          <p:cNvPr id="6" name="Picture 5" descr="A black background with a black square&#10;&#10;Description automatically generated">
            <a:extLst>
              <a:ext uri="{FF2B5EF4-FFF2-40B4-BE49-F238E27FC236}">
                <a16:creationId xmlns:a16="http://schemas.microsoft.com/office/drawing/2014/main" id="{9C564B3E-9AD2-D7B6-EEC4-BC54A2A30C9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040809" y="9223646"/>
            <a:ext cx="3795557" cy="887005"/>
          </a:xfrm>
          <a:prstGeom prst="rect">
            <a:avLst/>
          </a:prstGeom>
        </p:spPr>
      </p:pic>
      <p:sp>
        <p:nvSpPr>
          <p:cNvPr id="8" name="TextBox 7">
            <a:extLst>
              <a:ext uri="{FF2B5EF4-FFF2-40B4-BE49-F238E27FC236}">
                <a16:creationId xmlns:a16="http://schemas.microsoft.com/office/drawing/2014/main" id="{B8A89CEA-729C-9B6A-CCB2-DDC66ADF658E}"/>
              </a:ext>
            </a:extLst>
          </p:cNvPr>
          <p:cNvSpPr txBox="1"/>
          <p:nvPr/>
        </p:nvSpPr>
        <p:spPr>
          <a:xfrm>
            <a:off x="17615648" y="4125886"/>
            <a:ext cx="5244352" cy="3416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ID" sz="3600" dirty="0">
                <a:solidFill>
                  <a:schemeClr val="accent4"/>
                </a:solidFill>
                <a:latin typeface="Comic Sans MS" panose="030F0902030302020204" pitchFamily="66" charset="0"/>
              </a:rPr>
              <a:t>O</a:t>
            </a:r>
            <a:r>
              <a:rPr lang="en-ID" sz="3600" dirty="0">
                <a:solidFill>
                  <a:schemeClr val="accent4"/>
                </a:solidFill>
                <a:effectLst/>
                <a:latin typeface="Comic Sans MS" panose="030F0902030302020204" pitchFamily="66" charset="0"/>
              </a:rPr>
              <a:t>ptimal substructure is one of the key indicators that dynamic programming and the greedy method might apply! </a:t>
            </a:r>
          </a:p>
        </p:txBody>
      </p:sp>
    </p:spTree>
    <p:extLst>
      <p:ext uri="{BB962C8B-B14F-4D97-AF65-F5344CB8AC3E}">
        <p14:creationId xmlns:p14="http://schemas.microsoft.com/office/powerpoint/2010/main" val="211540037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48CCF-1D72-E455-A1CA-E22989903316}"/>
              </a:ext>
            </a:extLst>
          </p:cNvPr>
          <p:cNvSpPr>
            <a:spLocks noGrp="1"/>
          </p:cNvSpPr>
          <p:nvPr>
            <p:ph type="title"/>
          </p:nvPr>
        </p:nvSpPr>
        <p:spPr/>
        <p:txBody>
          <a:bodyPr>
            <a:normAutofit fontScale="90000"/>
          </a:bodyPr>
          <a:lstStyle/>
          <a:p>
            <a:r>
              <a:rPr lang="en-US" sz="3600" dirty="0"/>
              <a:t>Shortest path problem</a:t>
            </a:r>
            <a:br>
              <a:rPr lang="en-US" sz="3600" dirty="0"/>
            </a:br>
            <a:endParaRPr lang="en-US" dirty="0"/>
          </a:p>
        </p:txBody>
      </p:sp>
      <p:sp>
        <p:nvSpPr>
          <p:cNvPr id="3" name="Text Placeholder 2">
            <a:extLst>
              <a:ext uri="{FF2B5EF4-FFF2-40B4-BE49-F238E27FC236}">
                <a16:creationId xmlns:a16="http://schemas.microsoft.com/office/drawing/2014/main" id="{D4427B10-9479-7531-D6DA-5D6FB2CB04C1}"/>
              </a:ext>
            </a:extLst>
          </p:cNvPr>
          <p:cNvSpPr>
            <a:spLocks noGrp="1"/>
          </p:cNvSpPr>
          <p:nvPr>
            <p:ph type="body" sz="quarter" idx="10"/>
          </p:nvPr>
        </p:nvSpPr>
        <p:spPr/>
        <p:txBody>
          <a:bodyPr/>
          <a:lstStyle/>
          <a:p>
            <a:r>
              <a:rPr lang="en-US" dirty="0"/>
              <a:t>Triangle inequality</a:t>
            </a:r>
          </a:p>
        </p:txBody>
      </p:sp>
      <p:sp>
        <p:nvSpPr>
          <p:cNvPr id="4" name="Content Placeholder 3">
            <a:extLst>
              <a:ext uri="{FF2B5EF4-FFF2-40B4-BE49-F238E27FC236}">
                <a16:creationId xmlns:a16="http://schemas.microsoft.com/office/drawing/2014/main" id="{B3E5459C-6068-30DF-3020-88C5FF6878AE}"/>
              </a:ext>
            </a:extLst>
          </p:cNvPr>
          <p:cNvSpPr>
            <a:spLocks noGrp="1"/>
          </p:cNvSpPr>
          <p:nvPr>
            <p:ph sz="quarter" idx="11"/>
          </p:nvPr>
        </p:nvSpPr>
        <p:spPr/>
        <p:txBody>
          <a:bodyPr/>
          <a:lstStyle/>
          <a:p>
            <a:pPr>
              <a:lnSpc>
                <a:spcPct val="120000"/>
              </a:lnSpc>
              <a:buFontTx/>
              <a:buNone/>
            </a:pPr>
            <a:endParaRPr lang="en-US" altLang="en-US" b="1" dirty="0"/>
          </a:p>
          <a:p>
            <a:pPr>
              <a:lnSpc>
                <a:spcPct val="120000"/>
              </a:lnSpc>
            </a:pPr>
            <a:r>
              <a:rPr lang="en-US" altLang="en-US" dirty="0"/>
              <a:t>For all (</a:t>
            </a:r>
            <a:r>
              <a:rPr lang="en-US" altLang="en-US" dirty="0">
                <a:latin typeface="Comic Sans MS" panose="030F0902030302020204" pitchFamily="66" charset="0"/>
              </a:rPr>
              <a:t>u, v</a:t>
            </a:r>
            <a:r>
              <a:rPr lang="en-US" altLang="en-US" dirty="0"/>
              <a:t>) </a:t>
            </a:r>
            <a:r>
              <a:rPr lang="en-US" altLang="en-US" dirty="0">
                <a:sym typeface="Symbol" pitchFamily="2" charset="2"/>
              </a:rPr>
              <a:t></a:t>
            </a:r>
            <a:r>
              <a:rPr lang="en-US" altLang="en-US" dirty="0"/>
              <a:t> E, we have: </a:t>
            </a:r>
          </a:p>
          <a:p>
            <a:pPr>
              <a:lnSpc>
                <a:spcPct val="120000"/>
              </a:lnSpc>
              <a:buFontTx/>
              <a:buNone/>
            </a:pPr>
            <a:r>
              <a:rPr lang="en-US" altLang="en-US" dirty="0"/>
              <a:t>		</a:t>
            </a:r>
            <a:r>
              <a:rPr lang="en-US" altLang="en-US" dirty="0" err="1"/>
              <a:t>δ</a:t>
            </a:r>
            <a:r>
              <a:rPr lang="en-US" altLang="en-US" dirty="0"/>
              <a:t> </a:t>
            </a:r>
            <a:r>
              <a:rPr lang="en-US" altLang="en-US" dirty="0">
                <a:latin typeface="Comic Sans MS" panose="030F0902030302020204" pitchFamily="66" charset="0"/>
              </a:rPr>
              <a:t>(s, v) ≤ </a:t>
            </a:r>
            <a:r>
              <a:rPr lang="en-US" altLang="en-US" dirty="0" err="1"/>
              <a:t>δ</a:t>
            </a:r>
            <a:r>
              <a:rPr lang="en-US" altLang="en-US" dirty="0"/>
              <a:t> </a:t>
            </a:r>
            <a:r>
              <a:rPr lang="en-US" altLang="en-US" dirty="0">
                <a:latin typeface="Comic Sans MS" panose="030F0902030302020204" pitchFamily="66" charset="0"/>
              </a:rPr>
              <a:t>(s, u) + w (u, v)</a:t>
            </a:r>
          </a:p>
          <a:p>
            <a:pPr>
              <a:lnSpc>
                <a:spcPct val="120000"/>
              </a:lnSpc>
              <a:buFontTx/>
              <a:buNone/>
            </a:pPr>
            <a:endParaRPr lang="en-US" altLang="en-US" dirty="0"/>
          </a:p>
          <a:p>
            <a:pPr>
              <a:lnSpc>
                <a:spcPct val="120000"/>
              </a:lnSpc>
              <a:buFontTx/>
              <a:buNone/>
            </a:pPr>
            <a:endParaRPr lang="en-US" altLang="en-US" dirty="0">
              <a:latin typeface="Comic Sans MS" panose="030F0902030302020204" pitchFamily="66" charset="0"/>
              <a:sym typeface="Symbol" pitchFamily="2" charset="2"/>
            </a:endParaRPr>
          </a:p>
          <a:p>
            <a:pPr>
              <a:lnSpc>
                <a:spcPct val="120000"/>
              </a:lnSpc>
            </a:pPr>
            <a:r>
              <a:rPr lang="en-US" altLang="en-US" dirty="0">
                <a:sym typeface="Symbol" pitchFamily="2" charset="2"/>
              </a:rPr>
              <a:t>   If </a:t>
            </a:r>
            <a:r>
              <a:rPr lang="en-US" altLang="en-US" dirty="0">
                <a:latin typeface="Comic Sans MS" panose="030F0902030302020204" pitchFamily="66" charset="0"/>
                <a:sym typeface="Symbol" pitchFamily="2" charset="2"/>
              </a:rPr>
              <a:t>u</a:t>
            </a:r>
            <a:r>
              <a:rPr lang="en-US" altLang="en-US" dirty="0">
                <a:sym typeface="Symbol" pitchFamily="2" charset="2"/>
              </a:rPr>
              <a:t> is on the shortest path to </a:t>
            </a:r>
            <a:r>
              <a:rPr lang="en-US" altLang="en-US" dirty="0">
                <a:latin typeface="Comic Sans MS" panose="030F0902030302020204" pitchFamily="66" charset="0"/>
                <a:sym typeface="Symbol" pitchFamily="2" charset="2"/>
              </a:rPr>
              <a:t>v</a:t>
            </a:r>
            <a:r>
              <a:rPr lang="en-US" altLang="en-US" dirty="0">
                <a:sym typeface="Symbol" pitchFamily="2" charset="2"/>
              </a:rPr>
              <a:t> we have the equality sign</a:t>
            </a:r>
          </a:p>
          <a:p>
            <a:endParaRPr lang="en-US" dirty="0"/>
          </a:p>
        </p:txBody>
      </p:sp>
      <p:pic>
        <p:nvPicPr>
          <p:cNvPr id="13" name="Picture 12" descr="A black background with a black square&#10;&#10;Description automatically generated">
            <a:extLst>
              <a:ext uri="{FF2B5EF4-FFF2-40B4-BE49-F238E27FC236}">
                <a16:creationId xmlns:a16="http://schemas.microsoft.com/office/drawing/2014/main" id="{AD7B04E4-4E34-6CAE-CEC5-33920ECE0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4356" y="4125886"/>
            <a:ext cx="6235881" cy="3734482"/>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7AE301D0-0BFD-EA73-30CB-03F0423A1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6970" y="9304382"/>
            <a:ext cx="5890655" cy="3079206"/>
          </a:xfrm>
          <a:prstGeom prst="rect">
            <a:avLst/>
          </a:prstGeom>
        </p:spPr>
      </p:pic>
    </p:spTree>
    <p:extLst>
      <p:ext uri="{BB962C8B-B14F-4D97-AF65-F5344CB8AC3E}">
        <p14:creationId xmlns:p14="http://schemas.microsoft.com/office/powerpoint/2010/main" val="313804010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8DF3-5691-D514-18C1-DFC4DE572884}"/>
              </a:ext>
            </a:extLst>
          </p:cNvPr>
          <p:cNvSpPr>
            <a:spLocks noGrp="1"/>
          </p:cNvSpPr>
          <p:nvPr>
            <p:ph type="title"/>
          </p:nvPr>
        </p:nvSpPr>
        <p:spPr/>
        <p:txBody>
          <a:bodyPr>
            <a:normAutofit fontScale="90000"/>
          </a:bodyPr>
          <a:lstStyle/>
          <a:p>
            <a:r>
              <a:rPr lang="en-US" sz="3600" dirty="0"/>
              <a:t>Shortest path problem</a:t>
            </a:r>
            <a:br>
              <a:rPr lang="en-US" sz="3600" dirty="0"/>
            </a:br>
            <a:endParaRPr lang="en-US" dirty="0"/>
          </a:p>
        </p:txBody>
      </p:sp>
      <p:sp>
        <p:nvSpPr>
          <p:cNvPr id="3" name="Text Placeholder 2">
            <a:extLst>
              <a:ext uri="{FF2B5EF4-FFF2-40B4-BE49-F238E27FC236}">
                <a16:creationId xmlns:a16="http://schemas.microsoft.com/office/drawing/2014/main" id="{82250C0A-37AE-7A28-FF3D-0770F87EAFEB}"/>
              </a:ext>
            </a:extLst>
          </p:cNvPr>
          <p:cNvSpPr>
            <a:spLocks noGrp="1"/>
          </p:cNvSpPr>
          <p:nvPr>
            <p:ph type="body" sz="quarter" idx="10"/>
          </p:nvPr>
        </p:nvSpPr>
        <p:spPr/>
        <p:txBody>
          <a:bodyPr/>
          <a:lstStyle/>
          <a:p>
            <a:r>
              <a:rPr lang="en-US" dirty="0"/>
              <a:t>Notation</a:t>
            </a:r>
          </a:p>
        </p:txBody>
      </p:sp>
      <p:sp>
        <p:nvSpPr>
          <p:cNvPr id="4" name="Content Placeholder 3">
            <a:extLst>
              <a:ext uri="{FF2B5EF4-FFF2-40B4-BE49-F238E27FC236}">
                <a16:creationId xmlns:a16="http://schemas.microsoft.com/office/drawing/2014/main" id="{99216D07-1206-E4CE-D144-0EF4CFEA4884}"/>
              </a:ext>
            </a:extLst>
          </p:cNvPr>
          <p:cNvSpPr>
            <a:spLocks noGrp="1"/>
          </p:cNvSpPr>
          <p:nvPr>
            <p:ph sz="quarter" idx="11"/>
          </p:nvPr>
        </p:nvSpPr>
        <p:spPr/>
        <p:txBody>
          <a:bodyPr/>
          <a:lstStyle/>
          <a:p>
            <a:pPr>
              <a:lnSpc>
                <a:spcPct val="110000"/>
              </a:lnSpc>
              <a:buFontTx/>
              <a:buNone/>
            </a:pPr>
            <a:r>
              <a:rPr lang="en-US" altLang="en-US" dirty="0"/>
              <a:t>For each vertex v </a:t>
            </a:r>
            <a:r>
              <a:rPr lang="en-US" altLang="en-US" dirty="0">
                <a:sym typeface="Symbol" pitchFamily="2" charset="2"/>
              </a:rPr>
              <a:t></a:t>
            </a:r>
            <a:r>
              <a:rPr lang="en-US" altLang="en-US" dirty="0"/>
              <a:t> V:</a:t>
            </a:r>
          </a:p>
          <a:p>
            <a:pPr>
              <a:lnSpc>
                <a:spcPct val="110000"/>
              </a:lnSpc>
            </a:pPr>
            <a:r>
              <a:rPr lang="en-US" altLang="en-US" dirty="0" err="1"/>
              <a:t>δ</a:t>
            </a:r>
            <a:r>
              <a:rPr lang="en-US" altLang="en-US" dirty="0"/>
              <a:t>(s, v):  </a:t>
            </a:r>
            <a:r>
              <a:rPr lang="en-US" altLang="en-US" b="1" dirty="0"/>
              <a:t>shortest-path weight</a:t>
            </a:r>
          </a:p>
          <a:p>
            <a:pPr>
              <a:lnSpc>
                <a:spcPct val="110000"/>
              </a:lnSpc>
            </a:pPr>
            <a:r>
              <a:rPr lang="en-US" altLang="en-US" dirty="0"/>
              <a:t>d[v]: shortest-path weight </a:t>
            </a:r>
            <a:r>
              <a:rPr lang="en-US" altLang="en-US" b="1" dirty="0"/>
              <a:t>estimate</a:t>
            </a:r>
          </a:p>
          <a:p>
            <a:pPr lvl="1">
              <a:lnSpc>
                <a:spcPct val="110000"/>
              </a:lnSpc>
            </a:pPr>
            <a:r>
              <a:rPr lang="en-US" altLang="en-US" dirty="0"/>
              <a:t>Initially, d[v]=∞</a:t>
            </a:r>
          </a:p>
          <a:p>
            <a:pPr lvl="1">
              <a:lnSpc>
                <a:spcPct val="110000"/>
              </a:lnSpc>
            </a:pPr>
            <a:r>
              <a:rPr lang="en-US" altLang="en-US" dirty="0"/>
              <a:t>d[v]</a:t>
            </a:r>
            <a:r>
              <a:rPr lang="en-US" altLang="en-US" dirty="0">
                <a:sym typeface="Wingdings" pitchFamily="2" charset="2"/>
              </a:rPr>
              <a:t></a:t>
            </a:r>
            <a:r>
              <a:rPr lang="en-US" altLang="en-US" dirty="0" err="1"/>
              <a:t>δ</a:t>
            </a:r>
            <a:r>
              <a:rPr lang="en-US" altLang="en-US" dirty="0">
                <a:sym typeface="Wingdings" pitchFamily="2" charset="2"/>
              </a:rPr>
              <a:t>(</a:t>
            </a:r>
            <a:r>
              <a:rPr lang="en-US" altLang="en-US" dirty="0" err="1">
                <a:sym typeface="Wingdings" pitchFamily="2" charset="2"/>
              </a:rPr>
              <a:t>s,v</a:t>
            </a:r>
            <a:r>
              <a:rPr lang="en-US" altLang="en-US" dirty="0">
                <a:sym typeface="Wingdings" pitchFamily="2" charset="2"/>
              </a:rPr>
              <a:t>) as</a:t>
            </a:r>
            <a:r>
              <a:rPr lang="en-US" altLang="en-US" dirty="0"/>
              <a:t> algorithm progresses</a:t>
            </a:r>
          </a:p>
          <a:p>
            <a:pPr>
              <a:lnSpc>
                <a:spcPct val="110000"/>
              </a:lnSpc>
            </a:pPr>
            <a:r>
              <a:rPr lang="en-US" altLang="en-US" dirty="0">
                <a:sym typeface="Symbol" pitchFamily="2" charset="2"/>
              </a:rPr>
              <a:t></a:t>
            </a:r>
            <a:r>
              <a:rPr lang="en-US" altLang="en-US" dirty="0"/>
              <a:t>[v] = </a:t>
            </a:r>
            <a:r>
              <a:rPr lang="en-US" altLang="en-US" b="1" dirty="0"/>
              <a:t>predecessor</a:t>
            </a:r>
            <a:r>
              <a:rPr lang="en-US" altLang="en-US" dirty="0"/>
              <a:t> of </a:t>
            </a:r>
            <a:r>
              <a:rPr lang="en-US" altLang="en-US" dirty="0">
                <a:latin typeface="Comic Sans MS" panose="030F0902030302020204" pitchFamily="66" charset="0"/>
              </a:rPr>
              <a:t>v</a:t>
            </a:r>
            <a:r>
              <a:rPr lang="en-US" altLang="en-US" dirty="0"/>
              <a:t> on a shortest path from </a:t>
            </a:r>
            <a:r>
              <a:rPr lang="en-US" altLang="en-US" dirty="0">
                <a:latin typeface="Comic Sans MS" panose="030F0902030302020204" pitchFamily="66" charset="0"/>
              </a:rPr>
              <a:t>s</a:t>
            </a:r>
          </a:p>
          <a:p>
            <a:pPr lvl="1">
              <a:lnSpc>
                <a:spcPct val="110000"/>
              </a:lnSpc>
            </a:pPr>
            <a:r>
              <a:rPr lang="en-US" altLang="en-US" dirty="0"/>
              <a:t>If no predecessor, </a:t>
            </a:r>
            <a:r>
              <a:rPr lang="en-US" altLang="en-US" dirty="0">
                <a:sym typeface="Symbol" pitchFamily="2" charset="2"/>
              </a:rPr>
              <a:t></a:t>
            </a:r>
            <a:r>
              <a:rPr lang="en-US" altLang="en-US" dirty="0"/>
              <a:t>[v] = NIL</a:t>
            </a:r>
          </a:p>
          <a:p>
            <a:pPr lvl="1">
              <a:lnSpc>
                <a:spcPct val="110000"/>
              </a:lnSpc>
            </a:pPr>
            <a:r>
              <a:rPr lang="en-US" altLang="en-US" dirty="0">
                <a:sym typeface="Symbol" pitchFamily="2" charset="2"/>
              </a:rPr>
              <a:t></a:t>
            </a:r>
            <a:r>
              <a:rPr lang="en-US" altLang="en-US" dirty="0"/>
              <a:t> induces a tree—</a:t>
            </a:r>
            <a:r>
              <a:rPr lang="en-US" altLang="en-US" b="1" dirty="0"/>
              <a:t>shortest-path tree</a:t>
            </a:r>
          </a:p>
          <a:p>
            <a:endParaRPr lang="en-US" dirty="0"/>
          </a:p>
        </p:txBody>
      </p:sp>
      <p:pic>
        <p:nvPicPr>
          <p:cNvPr id="42" name="Picture 41" descr="A black background with white lines&#10;&#10;Description automatically generated">
            <a:extLst>
              <a:ext uri="{FF2B5EF4-FFF2-40B4-BE49-F238E27FC236}">
                <a16:creationId xmlns:a16="http://schemas.microsoft.com/office/drawing/2014/main" id="{D41C9F08-0F9E-98F8-D790-67BB7488A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8567" y="4125886"/>
            <a:ext cx="7926433" cy="6784766"/>
          </a:xfrm>
          <a:prstGeom prst="rect">
            <a:avLst/>
          </a:prstGeom>
        </p:spPr>
      </p:pic>
    </p:spTree>
    <p:extLst>
      <p:ext uri="{BB962C8B-B14F-4D97-AF65-F5344CB8AC3E}">
        <p14:creationId xmlns:p14="http://schemas.microsoft.com/office/powerpoint/2010/main" val="15037041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0375C-8D3D-F803-B7EF-704B9F64FF1F}"/>
              </a:ext>
            </a:extLst>
          </p:cNvPr>
          <p:cNvSpPr>
            <a:spLocks noGrp="1"/>
          </p:cNvSpPr>
          <p:nvPr>
            <p:ph type="title"/>
          </p:nvPr>
        </p:nvSpPr>
        <p:spPr/>
        <p:txBody>
          <a:bodyPr>
            <a:normAutofit fontScale="90000"/>
          </a:bodyPr>
          <a:lstStyle/>
          <a:p>
            <a:r>
              <a:rPr lang="en-US" sz="3600" dirty="0"/>
              <a:t>Shortest path problem</a:t>
            </a:r>
            <a:br>
              <a:rPr lang="en-US" sz="3600" dirty="0"/>
            </a:br>
            <a:endParaRPr lang="en-US" dirty="0"/>
          </a:p>
        </p:txBody>
      </p:sp>
      <p:sp>
        <p:nvSpPr>
          <p:cNvPr id="3" name="Text Placeholder 2">
            <a:extLst>
              <a:ext uri="{FF2B5EF4-FFF2-40B4-BE49-F238E27FC236}">
                <a16:creationId xmlns:a16="http://schemas.microsoft.com/office/drawing/2014/main" id="{98FE68F8-0360-0EB1-9516-697E1047BDA9}"/>
              </a:ext>
            </a:extLst>
          </p:cNvPr>
          <p:cNvSpPr>
            <a:spLocks noGrp="1"/>
          </p:cNvSpPr>
          <p:nvPr>
            <p:ph type="body" sz="quarter" idx="10"/>
          </p:nvPr>
        </p:nvSpPr>
        <p:spPr/>
        <p:txBody>
          <a:bodyPr/>
          <a:lstStyle/>
          <a:p>
            <a:r>
              <a:rPr lang="en-US" dirty="0"/>
              <a:t>Initialization</a:t>
            </a:r>
          </a:p>
        </p:txBody>
      </p:sp>
      <p:sp>
        <p:nvSpPr>
          <p:cNvPr id="4" name="Content Placeholder 3">
            <a:extLst>
              <a:ext uri="{FF2B5EF4-FFF2-40B4-BE49-F238E27FC236}">
                <a16:creationId xmlns:a16="http://schemas.microsoft.com/office/drawing/2014/main" id="{F8F278B6-8619-B7AF-8234-C0B0A1D17138}"/>
              </a:ext>
            </a:extLst>
          </p:cNvPr>
          <p:cNvSpPr>
            <a:spLocks noGrp="1"/>
          </p:cNvSpPr>
          <p:nvPr>
            <p:ph sz="quarter" idx="11"/>
          </p:nvPr>
        </p:nvSpPr>
        <p:spPr/>
        <p:txBody>
          <a:bodyPr/>
          <a:lstStyle/>
          <a:p>
            <a:r>
              <a:rPr lang="en-US" altLang="en-US" dirty="0"/>
              <a:t>All the shortest-paths algorithms start with INITIALIZE-SINGLE-SOURCE(G, s) where G is the graph, and s is the source vertex.</a:t>
            </a:r>
          </a:p>
          <a:p>
            <a:endParaRPr lang="en-US" dirty="0"/>
          </a:p>
        </p:txBody>
      </p:sp>
      <p:pic>
        <p:nvPicPr>
          <p:cNvPr id="6" name="Picture 5" descr="A close-up of a white background&#10;&#10;Description automatically generated">
            <a:extLst>
              <a:ext uri="{FF2B5EF4-FFF2-40B4-BE49-F238E27FC236}">
                <a16:creationId xmlns:a16="http://schemas.microsoft.com/office/drawing/2014/main" id="{26C54AA0-A22D-F27A-3B4D-127177830F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8023" y="6232171"/>
            <a:ext cx="15267215" cy="4310743"/>
          </a:xfrm>
          <a:prstGeom prst="rect">
            <a:avLst/>
          </a:prstGeom>
        </p:spPr>
      </p:pic>
    </p:spTree>
    <p:extLst>
      <p:ext uri="{BB962C8B-B14F-4D97-AF65-F5344CB8AC3E}">
        <p14:creationId xmlns:p14="http://schemas.microsoft.com/office/powerpoint/2010/main" val="329525935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AC27C-C584-3787-7352-14E8919E6AE3}"/>
              </a:ext>
            </a:extLst>
          </p:cNvPr>
          <p:cNvSpPr>
            <a:spLocks noGrp="1"/>
          </p:cNvSpPr>
          <p:nvPr>
            <p:ph type="title"/>
          </p:nvPr>
        </p:nvSpPr>
        <p:spPr/>
        <p:txBody>
          <a:bodyPr>
            <a:normAutofit fontScale="90000"/>
          </a:bodyPr>
          <a:lstStyle/>
          <a:p>
            <a:r>
              <a:rPr lang="en-US" sz="3600" dirty="0"/>
              <a:t>Shortest path problem</a:t>
            </a:r>
            <a:br>
              <a:rPr lang="en-US" sz="3600" dirty="0"/>
            </a:br>
            <a:endParaRPr lang="en-US" dirty="0"/>
          </a:p>
        </p:txBody>
      </p:sp>
      <p:sp>
        <p:nvSpPr>
          <p:cNvPr id="3" name="Text Placeholder 2">
            <a:extLst>
              <a:ext uri="{FF2B5EF4-FFF2-40B4-BE49-F238E27FC236}">
                <a16:creationId xmlns:a16="http://schemas.microsoft.com/office/drawing/2014/main" id="{9D5596CB-9A4F-7DD2-2DD6-85AA2CE75099}"/>
              </a:ext>
            </a:extLst>
          </p:cNvPr>
          <p:cNvSpPr>
            <a:spLocks noGrp="1"/>
          </p:cNvSpPr>
          <p:nvPr>
            <p:ph type="body" sz="quarter" idx="10"/>
          </p:nvPr>
        </p:nvSpPr>
        <p:spPr/>
        <p:txBody>
          <a:bodyPr/>
          <a:lstStyle/>
          <a:p>
            <a:r>
              <a:rPr lang="en-US" dirty="0"/>
              <a:t>Relaxation</a:t>
            </a:r>
          </a:p>
        </p:txBody>
      </p:sp>
      <p:sp>
        <p:nvSpPr>
          <p:cNvPr id="4" name="Content Placeholder 3">
            <a:extLst>
              <a:ext uri="{FF2B5EF4-FFF2-40B4-BE49-F238E27FC236}">
                <a16:creationId xmlns:a16="http://schemas.microsoft.com/office/drawing/2014/main" id="{DEF90CAF-BC9E-AFF9-B727-53366DF8CEDC}"/>
              </a:ext>
            </a:extLst>
          </p:cNvPr>
          <p:cNvSpPr>
            <a:spLocks noGrp="1"/>
          </p:cNvSpPr>
          <p:nvPr>
            <p:ph sz="quarter" idx="11"/>
          </p:nvPr>
        </p:nvSpPr>
        <p:spPr/>
        <p:txBody>
          <a:bodyPr>
            <a:normAutofit/>
          </a:bodyPr>
          <a:lstStyle/>
          <a:p>
            <a:pPr marL="533400" indent="-533400">
              <a:lnSpc>
                <a:spcPct val="90000"/>
              </a:lnSpc>
            </a:pPr>
            <a:r>
              <a:rPr lang="en-US" altLang="en-US" sz="4400" b="1" dirty="0"/>
              <a:t>Relaxing </a:t>
            </a:r>
            <a:r>
              <a:rPr lang="en-US" altLang="en-US" sz="4400" dirty="0"/>
              <a:t>an edge (u, v) = testing whether we can improve the shortest path to v found so far by going through u</a:t>
            </a:r>
          </a:p>
          <a:p>
            <a:pPr marL="914400" lvl="1" indent="-457200">
              <a:lnSpc>
                <a:spcPct val="90000"/>
              </a:lnSpc>
              <a:buFontTx/>
              <a:buNone/>
            </a:pPr>
            <a:endParaRPr lang="en-US" altLang="en-US" sz="4400" dirty="0"/>
          </a:p>
          <a:p>
            <a:endParaRPr lang="en-US" sz="4400" dirty="0"/>
          </a:p>
        </p:txBody>
      </p:sp>
      <p:pic>
        <p:nvPicPr>
          <p:cNvPr id="6" name="Picture 5" descr="A math equations on a white background&#10;&#10;Description automatically generated">
            <a:extLst>
              <a:ext uri="{FF2B5EF4-FFF2-40B4-BE49-F238E27FC236}">
                <a16:creationId xmlns:a16="http://schemas.microsoft.com/office/drawing/2014/main" id="{2A3BE284-A09A-C418-327E-BF747456A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069" y="5655203"/>
            <a:ext cx="8944190" cy="3339919"/>
          </a:xfrm>
          <a:prstGeom prst="rect">
            <a:avLst/>
          </a:prstGeom>
        </p:spPr>
      </p:pic>
      <p:sp>
        <p:nvSpPr>
          <p:cNvPr id="8" name="TextBox 7">
            <a:extLst>
              <a:ext uri="{FF2B5EF4-FFF2-40B4-BE49-F238E27FC236}">
                <a16:creationId xmlns:a16="http://schemas.microsoft.com/office/drawing/2014/main" id="{E25B7CCF-6ADC-E933-E95E-62975AE2A4B2}"/>
              </a:ext>
            </a:extLst>
          </p:cNvPr>
          <p:cNvSpPr txBox="1"/>
          <p:nvPr/>
        </p:nvSpPr>
        <p:spPr>
          <a:xfrm>
            <a:off x="8697870" y="6678831"/>
            <a:ext cx="1221377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14400" lvl="1" indent="-457200">
              <a:lnSpc>
                <a:spcPct val="90000"/>
              </a:lnSpc>
              <a:buFontTx/>
              <a:buNone/>
            </a:pPr>
            <a:r>
              <a:rPr lang="en-US" altLang="en-US" sz="4000" dirty="0">
                <a:solidFill>
                  <a:srgbClr val="FF0000"/>
                </a:solidFill>
              </a:rPr>
              <a:t>	    &lt;- we can improve the shortest path to v </a:t>
            </a:r>
          </a:p>
        </p:txBody>
      </p:sp>
      <p:sp>
        <p:nvSpPr>
          <p:cNvPr id="10" name="TextBox 9">
            <a:extLst>
              <a:ext uri="{FF2B5EF4-FFF2-40B4-BE49-F238E27FC236}">
                <a16:creationId xmlns:a16="http://schemas.microsoft.com/office/drawing/2014/main" id="{D5E4F648-67C1-912A-DE00-48C97E9C6288}"/>
              </a:ext>
            </a:extLst>
          </p:cNvPr>
          <p:cNvSpPr txBox="1"/>
          <p:nvPr/>
        </p:nvSpPr>
        <p:spPr>
          <a:xfrm>
            <a:off x="14804755" y="9446427"/>
            <a:ext cx="5393718" cy="1446550"/>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a:spAutoFit/>
          </a:bodyPr>
          <a:lstStyle/>
          <a:p>
            <a:pPr algn="l"/>
            <a:r>
              <a:rPr lang="en-US" altLang="en-US" sz="4400" dirty="0">
                <a:solidFill>
                  <a:srgbClr val="DD0111"/>
                </a:solidFill>
              </a:rPr>
              <a:t>After relaxation:</a:t>
            </a:r>
          </a:p>
          <a:p>
            <a:pPr algn="l"/>
            <a:r>
              <a:rPr lang="en-US" altLang="en-US" sz="4400" dirty="0" err="1">
                <a:solidFill>
                  <a:srgbClr val="DD0111"/>
                </a:solidFill>
                <a:latin typeface="Comic Sans MS" panose="030F0902030302020204" pitchFamily="66" charset="0"/>
              </a:rPr>
              <a:t>v.d</a:t>
            </a:r>
            <a:r>
              <a:rPr lang="en-US" altLang="en-US" sz="4400" dirty="0">
                <a:solidFill>
                  <a:srgbClr val="DD0111"/>
                </a:solidFill>
                <a:latin typeface="Comic Sans MS" panose="030F0902030302020204" pitchFamily="66" charset="0"/>
              </a:rPr>
              <a:t> </a:t>
            </a:r>
            <a:r>
              <a:rPr lang="en-US" altLang="en-US" sz="4400" dirty="0">
                <a:solidFill>
                  <a:srgbClr val="DD0111"/>
                </a:solidFill>
                <a:latin typeface="Comic Sans MS" panose="030F0902030302020204" pitchFamily="66" charset="0"/>
                <a:sym typeface="Symbol" pitchFamily="2" charset="2"/>
              </a:rPr>
              <a:t></a:t>
            </a:r>
            <a:r>
              <a:rPr lang="en-US" altLang="en-US" sz="4400" dirty="0">
                <a:solidFill>
                  <a:srgbClr val="DD0111"/>
                </a:solidFill>
                <a:latin typeface="Comic Sans MS" panose="030F0902030302020204" pitchFamily="66" charset="0"/>
              </a:rPr>
              <a:t> </a:t>
            </a:r>
            <a:r>
              <a:rPr lang="en-US" altLang="en-US" sz="4400" dirty="0" err="1">
                <a:solidFill>
                  <a:srgbClr val="DD0111"/>
                </a:solidFill>
                <a:latin typeface="Comic Sans MS" panose="030F0902030302020204" pitchFamily="66" charset="0"/>
              </a:rPr>
              <a:t>u.d</a:t>
            </a:r>
            <a:r>
              <a:rPr lang="en-US" altLang="en-US" sz="4400" dirty="0">
                <a:solidFill>
                  <a:srgbClr val="DD0111"/>
                </a:solidFill>
                <a:latin typeface="Comic Sans MS" panose="030F0902030302020204" pitchFamily="66" charset="0"/>
              </a:rPr>
              <a:t> + w(u, v)</a:t>
            </a:r>
          </a:p>
        </p:txBody>
      </p:sp>
      <p:pic>
        <p:nvPicPr>
          <p:cNvPr id="12" name="Picture 11" descr="A white paper with black text and numbers&#10;&#10;Description automatically generated">
            <a:extLst>
              <a:ext uri="{FF2B5EF4-FFF2-40B4-BE49-F238E27FC236}">
                <a16:creationId xmlns:a16="http://schemas.microsoft.com/office/drawing/2014/main" id="{530F6B4C-0F4B-FB3D-B6E0-0EEA67FB6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8069" y="9446427"/>
            <a:ext cx="9536878" cy="3339919"/>
          </a:xfrm>
          <a:prstGeom prst="rect">
            <a:avLst/>
          </a:prstGeom>
        </p:spPr>
      </p:pic>
      <p:sp>
        <p:nvSpPr>
          <p:cNvPr id="13" name="Text Box 45">
            <a:extLst>
              <a:ext uri="{FF2B5EF4-FFF2-40B4-BE49-F238E27FC236}">
                <a16:creationId xmlns:a16="http://schemas.microsoft.com/office/drawing/2014/main" id="{25E5592C-3F87-0A84-DB40-CCBD249F0A6F}"/>
              </a:ext>
            </a:extLst>
          </p:cNvPr>
          <p:cNvSpPr txBox="1">
            <a:spLocks noChangeArrowheads="1"/>
          </p:cNvSpPr>
          <p:nvPr/>
        </p:nvSpPr>
        <p:spPr bwMode="auto">
          <a:xfrm>
            <a:off x="11106784" y="11844836"/>
            <a:ext cx="1250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DD0111"/>
                </a:solidFill>
              </a:rPr>
              <a:t>no change</a:t>
            </a:r>
          </a:p>
        </p:txBody>
      </p:sp>
    </p:spTree>
    <p:extLst>
      <p:ext uri="{BB962C8B-B14F-4D97-AF65-F5344CB8AC3E}">
        <p14:creationId xmlns:p14="http://schemas.microsoft.com/office/powerpoint/2010/main" val="230672999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DAE77-A526-E45F-33E7-F90258C0106C}"/>
              </a:ext>
            </a:extLst>
          </p:cNvPr>
          <p:cNvSpPr>
            <a:spLocks noGrp="1"/>
          </p:cNvSpPr>
          <p:nvPr>
            <p:ph type="title"/>
          </p:nvPr>
        </p:nvSpPr>
        <p:spPr/>
        <p:txBody>
          <a:bodyPr>
            <a:normAutofit fontScale="90000"/>
          </a:bodyPr>
          <a:lstStyle/>
          <a:p>
            <a:r>
              <a:rPr lang="en-US" sz="3600" dirty="0"/>
              <a:t>Shortest path problem</a:t>
            </a:r>
            <a:br>
              <a:rPr lang="en-US" sz="3600" dirty="0"/>
            </a:br>
            <a:endParaRPr lang="en-US" dirty="0"/>
          </a:p>
        </p:txBody>
      </p:sp>
      <p:sp>
        <p:nvSpPr>
          <p:cNvPr id="3" name="Text Placeholder 2">
            <a:extLst>
              <a:ext uri="{FF2B5EF4-FFF2-40B4-BE49-F238E27FC236}">
                <a16:creationId xmlns:a16="http://schemas.microsoft.com/office/drawing/2014/main" id="{B1002139-78F6-366E-1348-7476F806E5E9}"/>
              </a:ext>
            </a:extLst>
          </p:cNvPr>
          <p:cNvSpPr>
            <a:spLocks noGrp="1"/>
          </p:cNvSpPr>
          <p:nvPr>
            <p:ph type="body" sz="quarter" idx="10"/>
          </p:nvPr>
        </p:nvSpPr>
        <p:spPr/>
        <p:txBody>
          <a:bodyPr/>
          <a:lstStyle/>
          <a:p>
            <a:r>
              <a:rPr lang="en-US" dirty="0"/>
              <a:t>Algorithm</a:t>
            </a:r>
          </a:p>
        </p:txBody>
      </p:sp>
      <p:sp>
        <p:nvSpPr>
          <p:cNvPr id="4" name="Content Placeholder 3">
            <a:extLst>
              <a:ext uri="{FF2B5EF4-FFF2-40B4-BE49-F238E27FC236}">
                <a16:creationId xmlns:a16="http://schemas.microsoft.com/office/drawing/2014/main" id="{15AFCBCB-3A0E-845D-C18D-A379E6F32CAD}"/>
              </a:ext>
            </a:extLst>
          </p:cNvPr>
          <p:cNvSpPr>
            <a:spLocks noGrp="1"/>
          </p:cNvSpPr>
          <p:nvPr>
            <p:ph sz="quarter" idx="11"/>
          </p:nvPr>
        </p:nvSpPr>
        <p:spPr/>
        <p:txBody>
          <a:bodyPr>
            <a:normAutofit/>
          </a:bodyPr>
          <a:lstStyle/>
          <a:p>
            <a:r>
              <a:rPr lang="en-US" altLang="en-US" sz="4400" dirty="0"/>
              <a:t>Bellman-Ford algorithm</a:t>
            </a:r>
          </a:p>
          <a:p>
            <a:pPr lvl="1"/>
            <a:r>
              <a:rPr lang="en-US" altLang="en-US" sz="4400" dirty="0">
                <a:solidFill>
                  <a:schemeClr val="accent4"/>
                </a:solidFill>
              </a:rPr>
              <a:t>Negative weights </a:t>
            </a:r>
            <a:r>
              <a:rPr lang="en-US" altLang="en-US" sz="4400" dirty="0"/>
              <a:t>are</a:t>
            </a:r>
            <a:r>
              <a:rPr lang="en-US" altLang="en-US" sz="4400" dirty="0">
                <a:solidFill>
                  <a:schemeClr val="accent4"/>
                </a:solidFill>
              </a:rPr>
              <a:t> allowed</a:t>
            </a:r>
          </a:p>
          <a:p>
            <a:pPr lvl="1"/>
            <a:r>
              <a:rPr lang="en-US" altLang="en-US" sz="4400" dirty="0">
                <a:solidFill>
                  <a:schemeClr val="accent4"/>
                </a:solidFill>
              </a:rPr>
              <a:t>Negative cycles reachable from the source </a:t>
            </a:r>
            <a:r>
              <a:rPr lang="en-US" altLang="en-US" sz="4400" dirty="0"/>
              <a:t>are </a:t>
            </a:r>
            <a:r>
              <a:rPr lang="en-US" altLang="en-US" sz="4400" dirty="0">
                <a:solidFill>
                  <a:schemeClr val="accent4"/>
                </a:solidFill>
              </a:rPr>
              <a:t>not allowed</a:t>
            </a:r>
          </a:p>
          <a:p>
            <a:pPr lvl="1"/>
            <a:endParaRPr lang="en-US" altLang="en-US" sz="4400" dirty="0"/>
          </a:p>
          <a:p>
            <a:r>
              <a:rPr lang="en-US" altLang="en-US" sz="4400" dirty="0"/>
              <a:t>Dijkstra’s algorithm </a:t>
            </a:r>
            <a:r>
              <a:rPr lang="en-US" altLang="en-US" sz="4400" i="1" dirty="0">
                <a:solidFill>
                  <a:schemeClr val="accent4">
                    <a:lumMod val="60000"/>
                    <a:lumOff val="40000"/>
                  </a:schemeClr>
                </a:solidFill>
              </a:rPr>
              <a:t>(You have learned this)</a:t>
            </a:r>
          </a:p>
          <a:p>
            <a:pPr lvl="1"/>
            <a:r>
              <a:rPr lang="en-US" altLang="en-US" sz="4400" dirty="0">
                <a:solidFill>
                  <a:schemeClr val="accent4"/>
                </a:solidFill>
              </a:rPr>
              <a:t>Negative weights </a:t>
            </a:r>
            <a:r>
              <a:rPr lang="en-US" altLang="en-US" sz="4400" dirty="0"/>
              <a:t>are </a:t>
            </a:r>
            <a:r>
              <a:rPr lang="en-US" altLang="en-US" sz="4400" dirty="0">
                <a:solidFill>
                  <a:schemeClr val="accent4"/>
                </a:solidFill>
              </a:rPr>
              <a:t>not allowed</a:t>
            </a:r>
          </a:p>
          <a:p>
            <a:pPr lvl="1"/>
            <a:endParaRPr lang="en-US" altLang="en-US" sz="4400" dirty="0">
              <a:solidFill>
                <a:schemeClr val="accent4"/>
              </a:solidFill>
            </a:endParaRPr>
          </a:p>
          <a:p>
            <a:r>
              <a:rPr lang="en-US" altLang="en-US" sz="4400" dirty="0"/>
              <a:t>Operations common in both algorithms:</a:t>
            </a:r>
          </a:p>
          <a:p>
            <a:pPr lvl="1"/>
            <a:r>
              <a:rPr lang="en-US" altLang="en-US" sz="4400" dirty="0"/>
              <a:t>Initialization</a:t>
            </a:r>
          </a:p>
          <a:p>
            <a:pPr lvl="1"/>
            <a:r>
              <a:rPr lang="en-US" altLang="en-US" sz="4400" dirty="0"/>
              <a:t>Relaxation</a:t>
            </a:r>
          </a:p>
          <a:p>
            <a:endParaRPr lang="en-US" sz="4400" dirty="0"/>
          </a:p>
        </p:txBody>
      </p:sp>
    </p:spTree>
    <p:extLst>
      <p:ext uri="{BB962C8B-B14F-4D97-AF65-F5344CB8AC3E}">
        <p14:creationId xmlns:p14="http://schemas.microsoft.com/office/powerpoint/2010/main" val="137028428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B2030-6BAE-A4FA-1A1C-3AA848FB0FD0}"/>
              </a:ext>
            </a:extLst>
          </p:cNvPr>
          <p:cNvSpPr>
            <a:spLocks noGrp="1"/>
          </p:cNvSpPr>
          <p:nvPr>
            <p:ph type="title"/>
          </p:nvPr>
        </p:nvSpPr>
        <p:spPr/>
        <p:txBody>
          <a:bodyPr>
            <a:normAutofit fontScale="90000"/>
          </a:bodyPr>
          <a:lstStyle/>
          <a:p>
            <a:r>
              <a:rPr lang="en-US" dirty="0"/>
              <a:t>Bellman-ford</a:t>
            </a:r>
          </a:p>
        </p:txBody>
      </p:sp>
      <p:sp>
        <p:nvSpPr>
          <p:cNvPr id="3" name="Text Placeholder 2">
            <a:extLst>
              <a:ext uri="{FF2B5EF4-FFF2-40B4-BE49-F238E27FC236}">
                <a16:creationId xmlns:a16="http://schemas.microsoft.com/office/drawing/2014/main" id="{7CB2DCF4-5F5C-C587-D160-CC6AD1E14070}"/>
              </a:ext>
            </a:extLst>
          </p:cNvPr>
          <p:cNvSpPr>
            <a:spLocks noGrp="1"/>
          </p:cNvSpPr>
          <p:nvPr>
            <p:ph type="body" sz="quarter" idx="10"/>
          </p:nvPr>
        </p:nvSpPr>
        <p:spPr/>
        <p:txBody>
          <a:bodyPr/>
          <a:lstStyle/>
          <a:p>
            <a:r>
              <a:rPr lang="en-US" dirty="0"/>
              <a:t>Procedure</a:t>
            </a:r>
          </a:p>
        </p:txBody>
      </p:sp>
      <p:pic>
        <p:nvPicPr>
          <p:cNvPr id="6" name="Content Placeholder 5" descr="A white background with black text&#10;&#10;Description automatically generated">
            <a:extLst>
              <a:ext uri="{FF2B5EF4-FFF2-40B4-BE49-F238E27FC236}">
                <a16:creationId xmlns:a16="http://schemas.microsoft.com/office/drawing/2014/main" id="{74A4D602-9901-3DA9-191A-AEF734A4C897}"/>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2300311" y="4781006"/>
            <a:ext cx="20071458" cy="7315200"/>
          </a:xfrm>
        </p:spPr>
      </p:pic>
    </p:spTree>
    <p:extLst>
      <p:ext uri="{BB962C8B-B14F-4D97-AF65-F5344CB8AC3E}">
        <p14:creationId xmlns:p14="http://schemas.microsoft.com/office/powerpoint/2010/main" val="165807806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5B982-B8AB-017E-A6AA-A425FC233F46}"/>
              </a:ext>
            </a:extLst>
          </p:cNvPr>
          <p:cNvSpPr>
            <a:spLocks noGrp="1"/>
          </p:cNvSpPr>
          <p:nvPr>
            <p:ph type="title"/>
          </p:nvPr>
        </p:nvSpPr>
        <p:spPr/>
        <p:txBody>
          <a:bodyPr>
            <a:normAutofit fontScale="90000"/>
          </a:bodyPr>
          <a:lstStyle/>
          <a:p>
            <a:r>
              <a:rPr lang="en-US" dirty="0"/>
              <a:t>Bellman ford</a:t>
            </a:r>
          </a:p>
        </p:txBody>
      </p:sp>
      <p:sp>
        <p:nvSpPr>
          <p:cNvPr id="3" name="Text Placeholder 2">
            <a:extLst>
              <a:ext uri="{FF2B5EF4-FFF2-40B4-BE49-F238E27FC236}">
                <a16:creationId xmlns:a16="http://schemas.microsoft.com/office/drawing/2014/main" id="{353C65E8-88BA-1043-49DA-9800753E15AC}"/>
              </a:ext>
            </a:extLst>
          </p:cNvPr>
          <p:cNvSpPr>
            <a:spLocks noGrp="1"/>
          </p:cNvSpPr>
          <p:nvPr>
            <p:ph type="body" sz="quarter" idx="10"/>
          </p:nvPr>
        </p:nvSpPr>
        <p:spPr/>
        <p:txBody>
          <a:bodyPr/>
          <a:lstStyle/>
          <a:p>
            <a:r>
              <a:rPr lang="en-US" dirty="0"/>
              <a:t>Algorithm</a:t>
            </a:r>
          </a:p>
        </p:txBody>
      </p:sp>
      <p:sp>
        <p:nvSpPr>
          <p:cNvPr id="4" name="Content Placeholder 3">
            <a:extLst>
              <a:ext uri="{FF2B5EF4-FFF2-40B4-BE49-F238E27FC236}">
                <a16:creationId xmlns:a16="http://schemas.microsoft.com/office/drawing/2014/main" id="{1773C787-539E-ADBB-F9F6-55F4605BE844}"/>
              </a:ext>
            </a:extLst>
          </p:cNvPr>
          <p:cNvSpPr>
            <a:spLocks noGrp="1"/>
          </p:cNvSpPr>
          <p:nvPr>
            <p:ph sz="quarter" idx="11"/>
          </p:nvPr>
        </p:nvSpPr>
        <p:spPr/>
        <p:txBody>
          <a:bodyPr>
            <a:normAutofit/>
          </a:bodyPr>
          <a:lstStyle/>
          <a:p>
            <a:r>
              <a:rPr lang="en-US" altLang="en-US" sz="4400" dirty="0"/>
              <a:t>Single-source shortest path problem</a:t>
            </a:r>
          </a:p>
          <a:p>
            <a:pPr lvl="1"/>
            <a:r>
              <a:rPr lang="en-US" altLang="en-US" sz="4400" dirty="0"/>
              <a:t>Computes </a:t>
            </a:r>
            <a:r>
              <a:rPr lang="en-US" altLang="en-US" sz="4400" dirty="0" err="1"/>
              <a:t>δ</a:t>
            </a:r>
            <a:r>
              <a:rPr lang="en-US" altLang="en-US" sz="4400" dirty="0"/>
              <a:t>(s, v) and </a:t>
            </a:r>
            <a:r>
              <a:rPr lang="en-US" altLang="en-US" sz="4400" dirty="0">
                <a:latin typeface="Comic Sans MS" panose="030F0902030302020204" pitchFamily="66" charset="0"/>
                <a:sym typeface="Symbol" pitchFamily="2" charset="2"/>
              </a:rPr>
              <a:t></a:t>
            </a:r>
            <a:r>
              <a:rPr lang="en-US" altLang="en-US" sz="4400" dirty="0"/>
              <a:t>[v] for all v </a:t>
            </a:r>
            <a:r>
              <a:rPr lang="en-US" altLang="en-US" sz="4400" dirty="0">
                <a:sym typeface="Symbol" pitchFamily="2" charset="2"/>
              </a:rPr>
              <a:t></a:t>
            </a:r>
            <a:r>
              <a:rPr lang="en-US" altLang="en-US" sz="4400" dirty="0"/>
              <a:t> V</a:t>
            </a:r>
          </a:p>
          <a:p>
            <a:pPr lvl="1">
              <a:buFontTx/>
              <a:buNone/>
            </a:pPr>
            <a:endParaRPr lang="en-US" altLang="en-US" sz="4400" dirty="0"/>
          </a:p>
          <a:p>
            <a:r>
              <a:rPr lang="en-US" altLang="en-US" sz="4400" dirty="0"/>
              <a:t>Allows negative edge weights - can detect negative cycles (Second Loop).</a:t>
            </a:r>
          </a:p>
          <a:p>
            <a:pPr lvl="1"/>
            <a:r>
              <a:rPr lang="en-US" altLang="en-US" sz="4400" dirty="0"/>
              <a:t>Returns TRUE if no negative-weight cycles are reachable from the source s</a:t>
            </a:r>
          </a:p>
          <a:p>
            <a:pPr lvl="1"/>
            <a:r>
              <a:rPr lang="en-US" altLang="en-US" sz="4400" dirty="0"/>
              <a:t>Returns FALSE otherwise </a:t>
            </a:r>
            <a:r>
              <a:rPr lang="en-US" altLang="en-US" sz="4400" dirty="0">
                <a:sym typeface="Symbol" pitchFamily="2" charset="2"/>
              </a:rPr>
              <a:t> no solution exists</a:t>
            </a:r>
          </a:p>
          <a:p>
            <a:endParaRPr lang="en-US" sz="4400" dirty="0"/>
          </a:p>
        </p:txBody>
      </p:sp>
    </p:spTree>
    <p:extLst>
      <p:ext uri="{BB962C8B-B14F-4D97-AF65-F5344CB8AC3E}">
        <p14:creationId xmlns:p14="http://schemas.microsoft.com/office/powerpoint/2010/main" val="160568010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49141-D54B-8208-4B11-8C1A79D0E95D}"/>
              </a:ext>
            </a:extLst>
          </p:cNvPr>
          <p:cNvSpPr>
            <a:spLocks noGrp="1"/>
          </p:cNvSpPr>
          <p:nvPr>
            <p:ph type="title"/>
          </p:nvPr>
        </p:nvSpPr>
        <p:spPr/>
        <p:txBody>
          <a:bodyPr>
            <a:normAutofit fontScale="90000"/>
          </a:bodyPr>
          <a:lstStyle/>
          <a:p>
            <a:r>
              <a:rPr lang="en-US" dirty="0"/>
              <a:t>Bellman-ford</a:t>
            </a:r>
          </a:p>
        </p:txBody>
      </p:sp>
      <p:sp>
        <p:nvSpPr>
          <p:cNvPr id="3" name="Text Placeholder 2">
            <a:extLst>
              <a:ext uri="{FF2B5EF4-FFF2-40B4-BE49-F238E27FC236}">
                <a16:creationId xmlns:a16="http://schemas.microsoft.com/office/drawing/2014/main" id="{C920350F-8203-AFDD-E0F2-AAAEDB73142D}"/>
              </a:ext>
            </a:extLst>
          </p:cNvPr>
          <p:cNvSpPr>
            <a:spLocks noGrp="1"/>
          </p:cNvSpPr>
          <p:nvPr>
            <p:ph type="body" sz="quarter" idx="10"/>
          </p:nvPr>
        </p:nvSpPr>
        <p:spPr/>
        <p:txBody>
          <a:bodyPr/>
          <a:lstStyle/>
          <a:p>
            <a:r>
              <a:rPr lang="en-US" dirty="0"/>
              <a:t>Algorithm</a:t>
            </a:r>
          </a:p>
        </p:txBody>
      </p:sp>
      <p:sp>
        <p:nvSpPr>
          <p:cNvPr id="4" name="Content Placeholder 3">
            <a:extLst>
              <a:ext uri="{FF2B5EF4-FFF2-40B4-BE49-F238E27FC236}">
                <a16:creationId xmlns:a16="http://schemas.microsoft.com/office/drawing/2014/main" id="{36548B93-95AD-7584-A1C0-9FC218A465A4}"/>
              </a:ext>
            </a:extLst>
          </p:cNvPr>
          <p:cNvSpPr>
            <a:spLocks noGrp="1"/>
          </p:cNvSpPr>
          <p:nvPr>
            <p:ph sz="quarter" idx="11"/>
          </p:nvPr>
        </p:nvSpPr>
        <p:spPr/>
        <p:txBody>
          <a:bodyPr>
            <a:normAutofit/>
          </a:bodyPr>
          <a:lstStyle/>
          <a:p>
            <a:r>
              <a:rPr lang="en-US" altLang="en-US" sz="4400" dirty="0">
                <a:sym typeface="Symbol" pitchFamily="2" charset="2"/>
              </a:rPr>
              <a:t>Idea (First Loop):</a:t>
            </a:r>
          </a:p>
          <a:p>
            <a:pPr lvl="1"/>
            <a:r>
              <a:rPr lang="en-US" altLang="en-US" sz="4400" dirty="0">
                <a:sym typeface="Symbol" pitchFamily="2" charset="2"/>
              </a:rPr>
              <a:t>Each edge is relaxed |V–1| times by making |V-1| passes over the whole edge set.</a:t>
            </a:r>
          </a:p>
          <a:p>
            <a:pPr lvl="1"/>
            <a:r>
              <a:rPr lang="en-US" altLang="en-US" sz="4400" dirty="0">
                <a:sym typeface="Symbol" pitchFamily="2" charset="2"/>
              </a:rPr>
              <a:t>To make sure that each edge is relaxed exactly |V – 1| times, it puts the edges in an unordered list and goes over the list |V – 1| times.</a:t>
            </a:r>
          </a:p>
          <a:p>
            <a:endParaRPr lang="en-US" sz="4400" dirty="0"/>
          </a:p>
        </p:txBody>
      </p:sp>
    </p:spTree>
    <p:extLst>
      <p:ext uri="{BB962C8B-B14F-4D97-AF65-F5344CB8AC3E}">
        <p14:creationId xmlns:p14="http://schemas.microsoft.com/office/powerpoint/2010/main" val="199693693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AEF6-3D06-95C4-8CC4-2021BE8626EB}"/>
              </a:ext>
            </a:extLst>
          </p:cNvPr>
          <p:cNvSpPr>
            <a:spLocks noGrp="1"/>
          </p:cNvSpPr>
          <p:nvPr>
            <p:ph type="title"/>
          </p:nvPr>
        </p:nvSpPr>
        <p:spPr/>
        <p:txBody>
          <a:bodyPr>
            <a:normAutofit fontScale="90000"/>
          </a:bodyPr>
          <a:lstStyle/>
          <a:p>
            <a:r>
              <a:rPr lang="en-US" dirty="0"/>
              <a:t>Outline Materials</a:t>
            </a:r>
          </a:p>
        </p:txBody>
      </p:sp>
      <p:sp>
        <p:nvSpPr>
          <p:cNvPr id="3" name="Text Placeholder 2">
            <a:extLst>
              <a:ext uri="{FF2B5EF4-FFF2-40B4-BE49-F238E27FC236}">
                <a16:creationId xmlns:a16="http://schemas.microsoft.com/office/drawing/2014/main" id="{D15B858E-1FFC-7556-AB3F-24E9101773F9}"/>
              </a:ext>
            </a:extLst>
          </p:cNvPr>
          <p:cNvSpPr>
            <a:spLocks noGrp="1"/>
          </p:cNvSpPr>
          <p:nvPr>
            <p:ph type="body" sz="quarter" idx="10"/>
          </p:nvPr>
        </p:nvSpPr>
        <p:spPr/>
        <p:txBody>
          <a:bodyPr/>
          <a:lstStyle/>
          <a:p>
            <a:r>
              <a:rPr lang="en-US" dirty="0"/>
              <a:t>Session 20</a:t>
            </a:r>
          </a:p>
        </p:txBody>
      </p:sp>
      <p:sp>
        <p:nvSpPr>
          <p:cNvPr id="4" name="Content Placeholder 3">
            <a:extLst>
              <a:ext uri="{FF2B5EF4-FFF2-40B4-BE49-F238E27FC236}">
                <a16:creationId xmlns:a16="http://schemas.microsoft.com/office/drawing/2014/main" id="{99DBC106-FF37-AB10-1DEF-3DB3616C74DC}"/>
              </a:ext>
            </a:extLst>
          </p:cNvPr>
          <p:cNvSpPr>
            <a:spLocks noGrp="1"/>
          </p:cNvSpPr>
          <p:nvPr>
            <p:ph sz="quarter" idx="11"/>
          </p:nvPr>
        </p:nvSpPr>
        <p:spPr>
          <a:xfrm>
            <a:off x="2167377" y="4013200"/>
            <a:ext cx="20057623" cy="7831636"/>
          </a:xfrm>
        </p:spPr>
        <p:txBody>
          <a:bodyPr>
            <a:normAutofit/>
          </a:bodyPr>
          <a:lstStyle/>
          <a:p>
            <a:pPr>
              <a:spcBef>
                <a:spcPts val="0"/>
              </a:spcBef>
            </a:pPr>
            <a:r>
              <a:rPr lang="en-US" sz="4400" dirty="0"/>
              <a:t>Shortest path problem</a:t>
            </a:r>
          </a:p>
          <a:p>
            <a:pPr>
              <a:spcBef>
                <a:spcPts val="0"/>
              </a:spcBef>
            </a:pPr>
            <a:r>
              <a:rPr lang="en-US" sz="4400" dirty="0"/>
              <a:t>Bellman Ford algorithm</a:t>
            </a:r>
          </a:p>
          <a:p>
            <a:pPr>
              <a:spcBef>
                <a:spcPts val="0"/>
              </a:spcBef>
            </a:pPr>
            <a:r>
              <a:rPr lang="en-US" sz="4400" dirty="0"/>
              <a:t>Comparing Bellman ford and Dijkstra algorithm</a:t>
            </a:r>
          </a:p>
        </p:txBody>
      </p:sp>
    </p:spTree>
    <p:extLst>
      <p:ext uri="{BB962C8B-B14F-4D97-AF65-F5344CB8AC3E}">
        <p14:creationId xmlns:p14="http://schemas.microsoft.com/office/powerpoint/2010/main" val="356048408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id="{1424033C-D2A9-BA0A-C29F-90B0AC6EFF86}"/>
              </a:ext>
            </a:extLst>
          </p:cNvPr>
          <p:cNvSpPr>
            <a:spLocks noGrp="1" noChangeArrowheads="1"/>
          </p:cNvSpPr>
          <p:nvPr>
            <p:ph type="title"/>
          </p:nvPr>
        </p:nvSpPr>
        <p:spPr/>
        <p:txBody>
          <a:bodyPr>
            <a:normAutofit fontScale="90000"/>
          </a:bodyPr>
          <a:lstStyle/>
          <a:p>
            <a:r>
              <a:rPr lang="en-US" altLang="en-US" u="sng"/>
              <a:t>Example</a:t>
            </a:r>
            <a:endParaRPr lang="en-US" altLang="en-US"/>
          </a:p>
        </p:txBody>
      </p:sp>
      <p:sp>
        <p:nvSpPr>
          <p:cNvPr id="23555" name="Slide Number Placeholder 3">
            <a:extLst>
              <a:ext uri="{FF2B5EF4-FFF2-40B4-BE49-F238E27FC236}">
                <a16:creationId xmlns:a16="http://schemas.microsoft.com/office/drawing/2014/main" id="{979E2FC0-CB60-37F7-485F-0F747B4840E7}"/>
              </a:ext>
            </a:extLst>
          </p:cNvPr>
          <p:cNvSpPr>
            <a:spLocks noGrp="1"/>
          </p:cNvSpPr>
          <p:nvPr>
            <p:ph type="sldNum" sz="quarter" idx="4294967295"/>
          </p:nvPr>
        </p:nvSpPr>
        <p:spPr>
          <a:xfrm>
            <a:off x="20840700" y="26377900"/>
            <a:ext cx="3543300" cy="533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Times New Roman" panose="02020603050405020304" pitchFamily="18" charset="0"/>
              </a:defRPr>
            </a:lvl1pPr>
            <a:lvl2pPr marL="1485900" indent="-571500">
              <a:defRPr sz="4800">
                <a:solidFill>
                  <a:schemeClr val="tx1"/>
                </a:solidFill>
                <a:latin typeface="Times New Roman" panose="02020603050405020304" pitchFamily="18" charset="0"/>
              </a:defRPr>
            </a:lvl2pPr>
            <a:lvl3pPr marL="2286000" indent="-457200">
              <a:defRPr sz="4800">
                <a:solidFill>
                  <a:schemeClr val="tx1"/>
                </a:solidFill>
                <a:latin typeface="Times New Roman" panose="02020603050405020304" pitchFamily="18" charset="0"/>
              </a:defRPr>
            </a:lvl3pPr>
            <a:lvl4pPr marL="3200400" indent="-457200">
              <a:defRPr sz="4800">
                <a:solidFill>
                  <a:schemeClr val="tx1"/>
                </a:solidFill>
                <a:latin typeface="Times New Roman" panose="02020603050405020304" pitchFamily="18" charset="0"/>
              </a:defRPr>
            </a:lvl4pPr>
            <a:lvl5pPr marL="4114800" indent="-457200">
              <a:defRPr sz="4800">
                <a:solidFill>
                  <a:schemeClr val="tx1"/>
                </a:solidFill>
                <a:latin typeface="Times New Roman" panose="02020603050405020304" pitchFamily="18" charset="0"/>
              </a:defRPr>
            </a:lvl5pPr>
            <a:lvl6pPr marL="5029200" indent="-457200" eaLnBrk="0" fontAlgn="base" hangingPunct="0">
              <a:spcBef>
                <a:spcPct val="0"/>
              </a:spcBef>
              <a:spcAft>
                <a:spcPct val="0"/>
              </a:spcAft>
              <a:defRPr sz="4800">
                <a:solidFill>
                  <a:schemeClr val="tx1"/>
                </a:solidFill>
                <a:latin typeface="Times New Roman" panose="02020603050405020304" pitchFamily="18" charset="0"/>
              </a:defRPr>
            </a:lvl6pPr>
            <a:lvl7pPr marL="5943600" indent="-457200" eaLnBrk="0" fontAlgn="base" hangingPunct="0">
              <a:spcBef>
                <a:spcPct val="0"/>
              </a:spcBef>
              <a:spcAft>
                <a:spcPct val="0"/>
              </a:spcAft>
              <a:defRPr sz="4800">
                <a:solidFill>
                  <a:schemeClr val="tx1"/>
                </a:solidFill>
                <a:latin typeface="Times New Roman" panose="02020603050405020304" pitchFamily="18" charset="0"/>
              </a:defRPr>
            </a:lvl7pPr>
            <a:lvl8pPr marL="6858000" indent="-457200" eaLnBrk="0" fontAlgn="base" hangingPunct="0">
              <a:spcBef>
                <a:spcPct val="0"/>
              </a:spcBef>
              <a:spcAft>
                <a:spcPct val="0"/>
              </a:spcAft>
              <a:defRPr sz="4800">
                <a:solidFill>
                  <a:schemeClr val="tx1"/>
                </a:solidFill>
                <a:latin typeface="Times New Roman" panose="02020603050405020304" pitchFamily="18" charset="0"/>
              </a:defRPr>
            </a:lvl8pPr>
            <a:lvl9pPr marL="7772400" indent="-457200" eaLnBrk="0" fontAlgn="base" hangingPunct="0">
              <a:spcBef>
                <a:spcPct val="0"/>
              </a:spcBef>
              <a:spcAft>
                <a:spcPct val="0"/>
              </a:spcAft>
              <a:defRPr sz="4800">
                <a:solidFill>
                  <a:schemeClr val="tx1"/>
                </a:solidFill>
                <a:latin typeface="Times New Roman" panose="02020603050405020304" pitchFamily="18" charset="0"/>
              </a:defRPr>
            </a:lvl9pPr>
          </a:lstStyle>
          <a:p>
            <a:r>
              <a:rPr lang="en-US" altLang="en-US" sz="2800">
                <a:solidFill>
                  <a:schemeClr val="hlink"/>
                </a:solidFill>
              </a:rPr>
              <a:t> Single-source SPs -  </a:t>
            </a:r>
            <a:fld id="{51A1B57C-1D41-5D44-8524-2D7519D572B9}" type="slidenum">
              <a:rPr lang="en-US" altLang="en-US" sz="2800">
                <a:solidFill>
                  <a:schemeClr val="hlink"/>
                </a:solidFill>
              </a:rPr>
              <a:pPr/>
              <a:t>20</a:t>
            </a:fld>
            <a:endParaRPr lang="en-US" altLang="en-US" sz="2800">
              <a:solidFill>
                <a:schemeClr val="hlink"/>
              </a:solidFill>
            </a:endParaRPr>
          </a:p>
        </p:txBody>
      </p:sp>
      <p:sp>
        <p:nvSpPr>
          <p:cNvPr id="23557" name="Oval 3">
            <a:extLst>
              <a:ext uri="{FF2B5EF4-FFF2-40B4-BE49-F238E27FC236}">
                <a16:creationId xmlns:a16="http://schemas.microsoft.com/office/drawing/2014/main" id="{B16B8484-74C0-5E94-C1CF-84BC6FE62085}"/>
              </a:ext>
            </a:extLst>
          </p:cNvPr>
          <p:cNvSpPr>
            <a:spLocks noChangeArrowheads="1"/>
          </p:cNvSpPr>
          <p:nvPr/>
        </p:nvSpPr>
        <p:spPr bwMode="auto">
          <a:xfrm>
            <a:off x="6623050" y="6461126"/>
            <a:ext cx="1298576" cy="1241424"/>
          </a:xfrm>
          <a:prstGeom prst="ellipse">
            <a:avLst/>
          </a:prstGeom>
          <a:solidFill>
            <a:srgbClr val="CCECFF"/>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800" b="1" dirty="0"/>
              <a:t>0</a:t>
            </a:r>
          </a:p>
        </p:txBody>
      </p:sp>
      <p:sp>
        <p:nvSpPr>
          <p:cNvPr id="23558" name="Oval 4">
            <a:extLst>
              <a:ext uri="{FF2B5EF4-FFF2-40B4-BE49-F238E27FC236}">
                <a16:creationId xmlns:a16="http://schemas.microsoft.com/office/drawing/2014/main" id="{4487408B-B40A-1EB4-073D-0BF2A805894B}"/>
              </a:ext>
            </a:extLst>
          </p:cNvPr>
          <p:cNvSpPr>
            <a:spLocks noChangeArrowheads="1"/>
          </p:cNvSpPr>
          <p:nvPr/>
        </p:nvSpPr>
        <p:spPr bwMode="auto">
          <a:xfrm>
            <a:off x="14357350" y="8899526"/>
            <a:ext cx="1298576" cy="1241424"/>
          </a:xfrm>
          <a:prstGeom prst="ellipse">
            <a:avLst/>
          </a:prstGeom>
          <a:solidFill>
            <a:srgbClr val="CCECFF"/>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800" b="1">
                <a:sym typeface="Symbol" pitchFamily="2" charset="2"/>
              </a:rPr>
              <a:t></a:t>
            </a:r>
            <a:endParaRPr lang="en-US" altLang="en-US" sz="4800" b="1"/>
          </a:p>
        </p:txBody>
      </p:sp>
      <p:sp>
        <p:nvSpPr>
          <p:cNvPr id="23559" name="Oval 5">
            <a:extLst>
              <a:ext uri="{FF2B5EF4-FFF2-40B4-BE49-F238E27FC236}">
                <a16:creationId xmlns:a16="http://schemas.microsoft.com/office/drawing/2014/main" id="{DFE28E7D-081B-0A79-FFC9-397CE4025936}"/>
              </a:ext>
            </a:extLst>
          </p:cNvPr>
          <p:cNvSpPr>
            <a:spLocks noChangeArrowheads="1"/>
          </p:cNvSpPr>
          <p:nvPr/>
        </p:nvSpPr>
        <p:spPr bwMode="auto">
          <a:xfrm>
            <a:off x="9594850" y="8915401"/>
            <a:ext cx="1298576" cy="1241426"/>
          </a:xfrm>
          <a:prstGeom prst="ellipse">
            <a:avLst/>
          </a:prstGeom>
          <a:solidFill>
            <a:srgbClr val="CCECFF"/>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800" b="1">
                <a:sym typeface="Symbol" pitchFamily="2" charset="2"/>
              </a:rPr>
              <a:t></a:t>
            </a:r>
            <a:endParaRPr lang="en-US" altLang="en-US" sz="4800" b="1"/>
          </a:p>
        </p:txBody>
      </p:sp>
      <p:sp>
        <p:nvSpPr>
          <p:cNvPr id="23560" name="Oval 6">
            <a:extLst>
              <a:ext uri="{FF2B5EF4-FFF2-40B4-BE49-F238E27FC236}">
                <a16:creationId xmlns:a16="http://schemas.microsoft.com/office/drawing/2014/main" id="{9881715F-342F-EADD-5256-DCEB3967B29C}"/>
              </a:ext>
            </a:extLst>
          </p:cNvPr>
          <p:cNvSpPr>
            <a:spLocks noChangeArrowheads="1"/>
          </p:cNvSpPr>
          <p:nvPr/>
        </p:nvSpPr>
        <p:spPr bwMode="auto">
          <a:xfrm>
            <a:off x="14347827" y="3530601"/>
            <a:ext cx="1298574" cy="1241426"/>
          </a:xfrm>
          <a:prstGeom prst="ellipse">
            <a:avLst/>
          </a:prstGeom>
          <a:solidFill>
            <a:srgbClr val="CCECFF"/>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800" b="1">
                <a:sym typeface="Symbol" pitchFamily="2" charset="2"/>
              </a:rPr>
              <a:t></a:t>
            </a:r>
            <a:endParaRPr lang="en-US" altLang="en-US" sz="4800" b="1"/>
          </a:p>
        </p:txBody>
      </p:sp>
      <p:sp>
        <p:nvSpPr>
          <p:cNvPr id="23561" name="Oval 7">
            <a:extLst>
              <a:ext uri="{FF2B5EF4-FFF2-40B4-BE49-F238E27FC236}">
                <a16:creationId xmlns:a16="http://schemas.microsoft.com/office/drawing/2014/main" id="{A32245A3-D0F8-9926-FEF6-4601E0897B8E}"/>
              </a:ext>
            </a:extLst>
          </p:cNvPr>
          <p:cNvSpPr>
            <a:spLocks noChangeArrowheads="1"/>
          </p:cNvSpPr>
          <p:nvPr/>
        </p:nvSpPr>
        <p:spPr bwMode="auto">
          <a:xfrm>
            <a:off x="9632950" y="3530601"/>
            <a:ext cx="1298576" cy="1241426"/>
          </a:xfrm>
          <a:prstGeom prst="ellipse">
            <a:avLst/>
          </a:prstGeom>
          <a:solidFill>
            <a:srgbClr val="CCECFF"/>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800" b="1">
                <a:sym typeface="Symbol" pitchFamily="2" charset="2"/>
              </a:rPr>
              <a:t></a:t>
            </a:r>
            <a:endParaRPr lang="en-US" altLang="en-US" sz="4800" b="1"/>
          </a:p>
        </p:txBody>
      </p:sp>
      <p:sp>
        <p:nvSpPr>
          <p:cNvPr id="23562" name="Line 8">
            <a:extLst>
              <a:ext uri="{FF2B5EF4-FFF2-40B4-BE49-F238E27FC236}">
                <a16:creationId xmlns:a16="http://schemas.microsoft.com/office/drawing/2014/main" id="{8B5562A3-5A03-68D0-64BD-CE0733755D38}"/>
              </a:ext>
            </a:extLst>
          </p:cNvPr>
          <p:cNvSpPr>
            <a:spLocks noChangeShapeType="1"/>
          </p:cNvSpPr>
          <p:nvPr/>
        </p:nvSpPr>
        <p:spPr bwMode="auto">
          <a:xfrm flipV="1">
            <a:off x="7635877" y="4559300"/>
            <a:ext cx="2165350" cy="199390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3563" name="Line 9">
            <a:extLst>
              <a:ext uri="{FF2B5EF4-FFF2-40B4-BE49-F238E27FC236}">
                <a16:creationId xmlns:a16="http://schemas.microsoft.com/office/drawing/2014/main" id="{44F90BBC-DCF2-F787-92E3-8CA48AEE615D}"/>
              </a:ext>
            </a:extLst>
          </p:cNvPr>
          <p:cNvSpPr>
            <a:spLocks noChangeShapeType="1"/>
          </p:cNvSpPr>
          <p:nvPr/>
        </p:nvSpPr>
        <p:spPr bwMode="auto">
          <a:xfrm>
            <a:off x="7753351" y="7534276"/>
            <a:ext cx="1962150" cy="158750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3564" name="Line 10">
            <a:extLst>
              <a:ext uri="{FF2B5EF4-FFF2-40B4-BE49-F238E27FC236}">
                <a16:creationId xmlns:a16="http://schemas.microsoft.com/office/drawing/2014/main" id="{D86E8F4E-1AFE-4BBD-4F28-FE544F8116B9}"/>
              </a:ext>
            </a:extLst>
          </p:cNvPr>
          <p:cNvSpPr>
            <a:spLocks noChangeShapeType="1"/>
          </p:cNvSpPr>
          <p:nvPr/>
        </p:nvSpPr>
        <p:spPr bwMode="auto">
          <a:xfrm>
            <a:off x="10207627" y="4733927"/>
            <a:ext cx="28574" cy="4156074"/>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3565" name="Line 13">
            <a:extLst>
              <a:ext uri="{FF2B5EF4-FFF2-40B4-BE49-F238E27FC236}">
                <a16:creationId xmlns:a16="http://schemas.microsoft.com/office/drawing/2014/main" id="{7669C83E-A49D-38F2-D6E0-AC75DCFD8B27}"/>
              </a:ext>
            </a:extLst>
          </p:cNvPr>
          <p:cNvSpPr>
            <a:spLocks noChangeShapeType="1"/>
          </p:cNvSpPr>
          <p:nvPr/>
        </p:nvSpPr>
        <p:spPr bwMode="auto">
          <a:xfrm flipV="1">
            <a:off x="15014576" y="4749800"/>
            <a:ext cx="0" cy="412750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3566" name="Line 14">
            <a:extLst>
              <a:ext uri="{FF2B5EF4-FFF2-40B4-BE49-F238E27FC236}">
                <a16:creationId xmlns:a16="http://schemas.microsoft.com/office/drawing/2014/main" id="{89D8E44D-EBA6-F937-AE83-18146E68D6F7}"/>
              </a:ext>
            </a:extLst>
          </p:cNvPr>
          <p:cNvSpPr>
            <a:spLocks noChangeShapeType="1"/>
          </p:cNvSpPr>
          <p:nvPr/>
        </p:nvSpPr>
        <p:spPr bwMode="auto">
          <a:xfrm>
            <a:off x="10896601" y="9525000"/>
            <a:ext cx="3463926"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3567" name="Line 15">
            <a:extLst>
              <a:ext uri="{FF2B5EF4-FFF2-40B4-BE49-F238E27FC236}">
                <a16:creationId xmlns:a16="http://schemas.microsoft.com/office/drawing/2014/main" id="{1DC9153C-744C-37EF-7ECC-8159B5637578}"/>
              </a:ext>
            </a:extLst>
          </p:cNvPr>
          <p:cNvSpPr>
            <a:spLocks noChangeShapeType="1"/>
          </p:cNvSpPr>
          <p:nvPr/>
        </p:nvSpPr>
        <p:spPr bwMode="auto">
          <a:xfrm>
            <a:off x="10826751" y="3829050"/>
            <a:ext cx="3552826" cy="28576"/>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3568" name="Line 16">
            <a:extLst>
              <a:ext uri="{FF2B5EF4-FFF2-40B4-BE49-F238E27FC236}">
                <a16:creationId xmlns:a16="http://schemas.microsoft.com/office/drawing/2014/main" id="{EF108E9E-26C8-0E54-C140-7FFA28316AF8}"/>
              </a:ext>
            </a:extLst>
          </p:cNvPr>
          <p:cNvSpPr>
            <a:spLocks noChangeShapeType="1"/>
          </p:cNvSpPr>
          <p:nvPr/>
        </p:nvSpPr>
        <p:spPr bwMode="auto">
          <a:xfrm flipV="1">
            <a:off x="10725151" y="4530727"/>
            <a:ext cx="3752850" cy="459105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3569" name="Line 17">
            <a:extLst>
              <a:ext uri="{FF2B5EF4-FFF2-40B4-BE49-F238E27FC236}">
                <a16:creationId xmlns:a16="http://schemas.microsoft.com/office/drawing/2014/main" id="{DFBCEB09-13A7-4D9D-DCBE-B3C7379E132C}"/>
              </a:ext>
            </a:extLst>
          </p:cNvPr>
          <p:cNvSpPr>
            <a:spLocks noChangeShapeType="1"/>
          </p:cNvSpPr>
          <p:nvPr/>
        </p:nvSpPr>
        <p:spPr bwMode="auto">
          <a:xfrm flipH="1" flipV="1">
            <a:off x="7924800" y="7102476"/>
            <a:ext cx="6581776" cy="201930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3570" name="Text Box 18">
            <a:extLst>
              <a:ext uri="{FF2B5EF4-FFF2-40B4-BE49-F238E27FC236}">
                <a16:creationId xmlns:a16="http://schemas.microsoft.com/office/drawing/2014/main" id="{140F4D95-58F2-9C9A-276F-96DBC43EF04E}"/>
              </a:ext>
            </a:extLst>
          </p:cNvPr>
          <p:cNvSpPr txBox="1">
            <a:spLocks noChangeArrowheads="1"/>
          </p:cNvSpPr>
          <p:nvPr/>
        </p:nvSpPr>
        <p:spPr bwMode="auto">
          <a:xfrm>
            <a:off x="6174757" y="6623051"/>
            <a:ext cx="42351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dirty="0"/>
              <a:t>s</a:t>
            </a:r>
          </a:p>
        </p:txBody>
      </p:sp>
      <p:sp>
        <p:nvSpPr>
          <p:cNvPr id="23571" name="Text Box 19">
            <a:extLst>
              <a:ext uri="{FF2B5EF4-FFF2-40B4-BE49-F238E27FC236}">
                <a16:creationId xmlns:a16="http://schemas.microsoft.com/office/drawing/2014/main" id="{F9443B37-3B1F-4161-4438-B6EF8BCE8D11}"/>
              </a:ext>
            </a:extLst>
          </p:cNvPr>
          <p:cNvSpPr txBox="1">
            <a:spLocks noChangeArrowheads="1"/>
          </p:cNvSpPr>
          <p:nvPr/>
        </p:nvSpPr>
        <p:spPr bwMode="auto">
          <a:xfrm>
            <a:off x="10093034" y="2698751"/>
            <a:ext cx="3561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dirty="0"/>
              <a:t>t</a:t>
            </a:r>
          </a:p>
        </p:txBody>
      </p:sp>
      <p:sp>
        <p:nvSpPr>
          <p:cNvPr id="23572" name="Text Box 20">
            <a:extLst>
              <a:ext uri="{FF2B5EF4-FFF2-40B4-BE49-F238E27FC236}">
                <a16:creationId xmlns:a16="http://schemas.microsoft.com/office/drawing/2014/main" id="{82F697DA-5B1C-4FC5-ABB2-4C01A54818BA}"/>
              </a:ext>
            </a:extLst>
          </p:cNvPr>
          <p:cNvSpPr txBox="1">
            <a:spLocks noChangeArrowheads="1"/>
          </p:cNvSpPr>
          <p:nvPr/>
        </p:nvSpPr>
        <p:spPr bwMode="auto">
          <a:xfrm>
            <a:off x="14758830" y="2698751"/>
            <a:ext cx="4924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dirty="0"/>
              <a:t>x</a:t>
            </a:r>
          </a:p>
        </p:txBody>
      </p:sp>
      <p:sp>
        <p:nvSpPr>
          <p:cNvPr id="23573" name="Text Box 21">
            <a:extLst>
              <a:ext uri="{FF2B5EF4-FFF2-40B4-BE49-F238E27FC236}">
                <a16:creationId xmlns:a16="http://schemas.microsoft.com/office/drawing/2014/main" id="{7AFFE5EB-1AFF-3891-9D6C-24E7C2FFC612}"/>
              </a:ext>
            </a:extLst>
          </p:cNvPr>
          <p:cNvSpPr txBox="1">
            <a:spLocks noChangeArrowheads="1"/>
          </p:cNvSpPr>
          <p:nvPr/>
        </p:nvSpPr>
        <p:spPr bwMode="auto">
          <a:xfrm>
            <a:off x="10053480" y="10029827"/>
            <a:ext cx="4924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dirty="0"/>
              <a:t>y</a:t>
            </a:r>
          </a:p>
        </p:txBody>
      </p:sp>
      <p:sp>
        <p:nvSpPr>
          <p:cNvPr id="23574" name="Text Box 22">
            <a:extLst>
              <a:ext uri="{FF2B5EF4-FFF2-40B4-BE49-F238E27FC236}">
                <a16:creationId xmlns:a16="http://schemas.microsoft.com/office/drawing/2014/main" id="{44A9E666-C99A-14BE-E7E5-E50F8618F931}"/>
              </a:ext>
            </a:extLst>
          </p:cNvPr>
          <p:cNvSpPr txBox="1">
            <a:spLocks noChangeArrowheads="1"/>
          </p:cNvSpPr>
          <p:nvPr/>
        </p:nvSpPr>
        <p:spPr bwMode="auto">
          <a:xfrm>
            <a:off x="14833614" y="10001251"/>
            <a:ext cx="4571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dirty="0"/>
              <a:t>z</a:t>
            </a:r>
          </a:p>
        </p:txBody>
      </p:sp>
      <p:sp>
        <p:nvSpPr>
          <p:cNvPr id="23575" name="Text Box 23">
            <a:extLst>
              <a:ext uri="{FF2B5EF4-FFF2-40B4-BE49-F238E27FC236}">
                <a16:creationId xmlns:a16="http://schemas.microsoft.com/office/drawing/2014/main" id="{3AA27C22-D858-AA89-A2D4-EC3B50AEA0A8}"/>
              </a:ext>
            </a:extLst>
          </p:cNvPr>
          <p:cNvSpPr txBox="1">
            <a:spLocks noChangeArrowheads="1"/>
          </p:cNvSpPr>
          <p:nvPr/>
        </p:nvSpPr>
        <p:spPr bwMode="auto">
          <a:xfrm>
            <a:off x="7862731" y="4978401"/>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6</a:t>
            </a:r>
          </a:p>
        </p:txBody>
      </p:sp>
      <p:sp>
        <p:nvSpPr>
          <p:cNvPr id="23576" name="Text Box 24">
            <a:extLst>
              <a:ext uri="{FF2B5EF4-FFF2-40B4-BE49-F238E27FC236}">
                <a16:creationId xmlns:a16="http://schemas.microsoft.com/office/drawing/2014/main" id="{4F7E5618-5813-547A-97E7-05B58F52BCEB}"/>
              </a:ext>
            </a:extLst>
          </p:cNvPr>
          <p:cNvSpPr txBox="1">
            <a:spLocks noChangeArrowheads="1"/>
          </p:cNvSpPr>
          <p:nvPr/>
        </p:nvSpPr>
        <p:spPr bwMode="auto">
          <a:xfrm>
            <a:off x="12275981" y="3048001"/>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5</a:t>
            </a:r>
          </a:p>
        </p:txBody>
      </p:sp>
      <p:sp>
        <p:nvSpPr>
          <p:cNvPr id="23577" name="Text Box 25">
            <a:extLst>
              <a:ext uri="{FF2B5EF4-FFF2-40B4-BE49-F238E27FC236}">
                <a16:creationId xmlns:a16="http://schemas.microsoft.com/office/drawing/2014/main" id="{29F83BD8-67E9-C0ED-E9FD-1DE1C2B10C78}"/>
              </a:ext>
            </a:extLst>
          </p:cNvPr>
          <p:cNvSpPr txBox="1">
            <a:spLocks noChangeArrowheads="1"/>
          </p:cNvSpPr>
          <p:nvPr/>
        </p:nvSpPr>
        <p:spPr bwMode="auto">
          <a:xfrm>
            <a:off x="13658792" y="5207001"/>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–3</a:t>
            </a:r>
          </a:p>
        </p:txBody>
      </p:sp>
      <p:sp>
        <p:nvSpPr>
          <p:cNvPr id="23578" name="Text Box 26">
            <a:extLst>
              <a:ext uri="{FF2B5EF4-FFF2-40B4-BE49-F238E27FC236}">
                <a16:creationId xmlns:a16="http://schemas.microsoft.com/office/drawing/2014/main" id="{03435805-EBCE-0735-A975-B70137664E00}"/>
              </a:ext>
            </a:extLst>
          </p:cNvPr>
          <p:cNvSpPr txBox="1">
            <a:spLocks noChangeArrowheads="1"/>
          </p:cNvSpPr>
          <p:nvPr/>
        </p:nvSpPr>
        <p:spPr bwMode="auto">
          <a:xfrm>
            <a:off x="12244231" y="9394827"/>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9</a:t>
            </a:r>
          </a:p>
        </p:txBody>
      </p:sp>
      <p:sp>
        <p:nvSpPr>
          <p:cNvPr id="23579" name="Text Box 28">
            <a:extLst>
              <a:ext uri="{FF2B5EF4-FFF2-40B4-BE49-F238E27FC236}">
                <a16:creationId xmlns:a16="http://schemas.microsoft.com/office/drawing/2014/main" id="{50A8010B-0DB5-EE36-B6E1-B1AA54DBE49A}"/>
              </a:ext>
            </a:extLst>
          </p:cNvPr>
          <p:cNvSpPr txBox="1">
            <a:spLocks noChangeArrowheads="1"/>
          </p:cNvSpPr>
          <p:nvPr/>
        </p:nvSpPr>
        <p:spPr bwMode="auto">
          <a:xfrm>
            <a:off x="15079507" y="6623051"/>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7</a:t>
            </a:r>
          </a:p>
        </p:txBody>
      </p:sp>
      <p:sp>
        <p:nvSpPr>
          <p:cNvPr id="23580" name="Text Box 29">
            <a:extLst>
              <a:ext uri="{FF2B5EF4-FFF2-40B4-BE49-F238E27FC236}">
                <a16:creationId xmlns:a16="http://schemas.microsoft.com/office/drawing/2014/main" id="{B51024BB-6C9B-1E5C-6AB8-3CF73F4D7F5F}"/>
              </a:ext>
            </a:extLst>
          </p:cNvPr>
          <p:cNvSpPr txBox="1">
            <a:spLocks noChangeArrowheads="1"/>
          </p:cNvSpPr>
          <p:nvPr/>
        </p:nvSpPr>
        <p:spPr bwMode="auto">
          <a:xfrm>
            <a:off x="7977031" y="8039101"/>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7</a:t>
            </a:r>
          </a:p>
        </p:txBody>
      </p:sp>
      <p:sp>
        <p:nvSpPr>
          <p:cNvPr id="23581" name="Text Box 30">
            <a:extLst>
              <a:ext uri="{FF2B5EF4-FFF2-40B4-BE49-F238E27FC236}">
                <a16:creationId xmlns:a16="http://schemas.microsoft.com/office/drawing/2014/main" id="{BB173FC9-ACCC-C47F-C1FF-633F7E3AE5E6}"/>
              </a:ext>
            </a:extLst>
          </p:cNvPr>
          <p:cNvSpPr txBox="1">
            <a:spLocks noChangeArrowheads="1"/>
          </p:cNvSpPr>
          <p:nvPr/>
        </p:nvSpPr>
        <p:spPr bwMode="auto">
          <a:xfrm>
            <a:off x="9675657" y="5788027"/>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8</a:t>
            </a:r>
          </a:p>
        </p:txBody>
      </p:sp>
      <p:sp>
        <p:nvSpPr>
          <p:cNvPr id="23582" name="Line 32">
            <a:extLst>
              <a:ext uri="{FF2B5EF4-FFF2-40B4-BE49-F238E27FC236}">
                <a16:creationId xmlns:a16="http://schemas.microsoft.com/office/drawing/2014/main" id="{2EB82211-42E4-C818-9439-FF9C50FE0639}"/>
              </a:ext>
            </a:extLst>
          </p:cNvPr>
          <p:cNvSpPr>
            <a:spLocks noChangeShapeType="1"/>
          </p:cNvSpPr>
          <p:nvPr/>
        </p:nvSpPr>
        <p:spPr bwMode="auto">
          <a:xfrm flipH="1">
            <a:off x="10868027" y="4330700"/>
            <a:ext cx="3521074"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3583" name="Text Box 33">
            <a:extLst>
              <a:ext uri="{FF2B5EF4-FFF2-40B4-BE49-F238E27FC236}">
                <a16:creationId xmlns:a16="http://schemas.microsoft.com/office/drawing/2014/main" id="{9AAE86FA-D705-6F8E-DB87-C10499D4FAB5}"/>
              </a:ext>
            </a:extLst>
          </p:cNvPr>
          <p:cNvSpPr txBox="1">
            <a:spLocks noChangeArrowheads="1"/>
          </p:cNvSpPr>
          <p:nvPr/>
        </p:nvSpPr>
        <p:spPr bwMode="auto">
          <a:xfrm>
            <a:off x="12074468" y="4229101"/>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–2</a:t>
            </a:r>
          </a:p>
        </p:txBody>
      </p:sp>
      <p:sp>
        <p:nvSpPr>
          <p:cNvPr id="23584" name="Line 34">
            <a:extLst>
              <a:ext uri="{FF2B5EF4-FFF2-40B4-BE49-F238E27FC236}">
                <a16:creationId xmlns:a16="http://schemas.microsoft.com/office/drawing/2014/main" id="{49BFB9F1-7CE9-7C0E-3746-89F8AA333BDB}"/>
              </a:ext>
            </a:extLst>
          </p:cNvPr>
          <p:cNvSpPr>
            <a:spLocks noChangeShapeType="1"/>
          </p:cNvSpPr>
          <p:nvPr/>
        </p:nvSpPr>
        <p:spPr bwMode="auto">
          <a:xfrm>
            <a:off x="10668000" y="4619627"/>
            <a:ext cx="4038600" cy="429895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3585" name="Text Box 35">
            <a:extLst>
              <a:ext uri="{FF2B5EF4-FFF2-40B4-BE49-F238E27FC236}">
                <a16:creationId xmlns:a16="http://schemas.microsoft.com/office/drawing/2014/main" id="{39DCAA1E-4832-93E7-742A-A0A46BD206CD}"/>
              </a:ext>
            </a:extLst>
          </p:cNvPr>
          <p:cNvSpPr txBox="1">
            <a:spLocks noChangeArrowheads="1"/>
          </p:cNvSpPr>
          <p:nvPr/>
        </p:nvSpPr>
        <p:spPr bwMode="auto">
          <a:xfrm>
            <a:off x="13506392" y="7042151"/>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–4</a:t>
            </a:r>
          </a:p>
        </p:txBody>
      </p:sp>
      <p:sp>
        <p:nvSpPr>
          <p:cNvPr id="23586" name="Text Box 36">
            <a:extLst>
              <a:ext uri="{FF2B5EF4-FFF2-40B4-BE49-F238E27FC236}">
                <a16:creationId xmlns:a16="http://schemas.microsoft.com/office/drawing/2014/main" id="{FE1CA3B1-1CCB-8EA6-197D-98B51919CCAC}"/>
              </a:ext>
            </a:extLst>
          </p:cNvPr>
          <p:cNvSpPr txBox="1">
            <a:spLocks noChangeArrowheads="1"/>
          </p:cNvSpPr>
          <p:nvPr/>
        </p:nvSpPr>
        <p:spPr bwMode="auto">
          <a:xfrm>
            <a:off x="12682381" y="7807327"/>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2</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a:extLst>
              <a:ext uri="{FF2B5EF4-FFF2-40B4-BE49-F238E27FC236}">
                <a16:creationId xmlns:a16="http://schemas.microsoft.com/office/drawing/2014/main" id="{4E0D1658-EF90-0BA5-12C6-E27222617D1F}"/>
              </a:ext>
            </a:extLst>
          </p:cNvPr>
          <p:cNvSpPr>
            <a:spLocks noGrp="1" noChangeArrowheads="1"/>
          </p:cNvSpPr>
          <p:nvPr>
            <p:ph type="title"/>
          </p:nvPr>
        </p:nvSpPr>
        <p:spPr/>
        <p:txBody>
          <a:bodyPr>
            <a:normAutofit fontScale="90000"/>
          </a:bodyPr>
          <a:lstStyle/>
          <a:p>
            <a:r>
              <a:rPr lang="en-US" altLang="en-US" u="sng"/>
              <a:t>Example</a:t>
            </a:r>
            <a:endParaRPr lang="en-US" altLang="en-US"/>
          </a:p>
        </p:txBody>
      </p:sp>
      <p:sp>
        <p:nvSpPr>
          <p:cNvPr id="24579" name="Slide Number Placeholder 3">
            <a:extLst>
              <a:ext uri="{FF2B5EF4-FFF2-40B4-BE49-F238E27FC236}">
                <a16:creationId xmlns:a16="http://schemas.microsoft.com/office/drawing/2014/main" id="{D33E0D67-7F18-B694-84ED-76C5C48C6B01}"/>
              </a:ext>
            </a:extLst>
          </p:cNvPr>
          <p:cNvSpPr>
            <a:spLocks noGrp="1"/>
          </p:cNvSpPr>
          <p:nvPr>
            <p:ph type="sldNum" sz="quarter" idx="4294967295"/>
          </p:nvPr>
        </p:nvSpPr>
        <p:spPr>
          <a:xfrm>
            <a:off x="20840700" y="26377900"/>
            <a:ext cx="3543300" cy="533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Times New Roman" panose="02020603050405020304" pitchFamily="18" charset="0"/>
              </a:defRPr>
            </a:lvl1pPr>
            <a:lvl2pPr marL="1485900" indent="-571500">
              <a:defRPr sz="4800">
                <a:solidFill>
                  <a:schemeClr val="tx1"/>
                </a:solidFill>
                <a:latin typeface="Times New Roman" panose="02020603050405020304" pitchFamily="18" charset="0"/>
              </a:defRPr>
            </a:lvl2pPr>
            <a:lvl3pPr marL="2286000" indent="-457200">
              <a:defRPr sz="4800">
                <a:solidFill>
                  <a:schemeClr val="tx1"/>
                </a:solidFill>
                <a:latin typeface="Times New Roman" panose="02020603050405020304" pitchFamily="18" charset="0"/>
              </a:defRPr>
            </a:lvl3pPr>
            <a:lvl4pPr marL="3200400" indent="-457200">
              <a:defRPr sz="4800">
                <a:solidFill>
                  <a:schemeClr val="tx1"/>
                </a:solidFill>
                <a:latin typeface="Times New Roman" panose="02020603050405020304" pitchFamily="18" charset="0"/>
              </a:defRPr>
            </a:lvl4pPr>
            <a:lvl5pPr marL="4114800" indent="-457200">
              <a:defRPr sz="4800">
                <a:solidFill>
                  <a:schemeClr val="tx1"/>
                </a:solidFill>
                <a:latin typeface="Times New Roman" panose="02020603050405020304" pitchFamily="18" charset="0"/>
              </a:defRPr>
            </a:lvl5pPr>
            <a:lvl6pPr marL="5029200" indent="-457200" eaLnBrk="0" fontAlgn="base" hangingPunct="0">
              <a:spcBef>
                <a:spcPct val="0"/>
              </a:spcBef>
              <a:spcAft>
                <a:spcPct val="0"/>
              </a:spcAft>
              <a:defRPr sz="4800">
                <a:solidFill>
                  <a:schemeClr val="tx1"/>
                </a:solidFill>
                <a:latin typeface="Times New Roman" panose="02020603050405020304" pitchFamily="18" charset="0"/>
              </a:defRPr>
            </a:lvl6pPr>
            <a:lvl7pPr marL="5943600" indent="-457200" eaLnBrk="0" fontAlgn="base" hangingPunct="0">
              <a:spcBef>
                <a:spcPct val="0"/>
              </a:spcBef>
              <a:spcAft>
                <a:spcPct val="0"/>
              </a:spcAft>
              <a:defRPr sz="4800">
                <a:solidFill>
                  <a:schemeClr val="tx1"/>
                </a:solidFill>
                <a:latin typeface="Times New Roman" panose="02020603050405020304" pitchFamily="18" charset="0"/>
              </a:defRPr>
            </a:lvl7pPr>
            <a:lvl8pPr marL="6858000" indent="-457200" eaLnBrk="0" fontAlgn="base" hangingPunct="0">
              <a:spcBef>
                <a:spcPct val="0"/>
              </a:spcBef>
              <a:spcAft>
                <a:spcPct val="0"/>
              </a:spcAft>
              <a:defRPr sz="4800">
                <a:solidFill>
                  <a:schemeClr val="tx1"/>
                </a:solidFill>
                <a:latin typeface="Times New Roman" panose="02020603050405020304" pitchFamily="18" charset="0"/>
              </a:defRPr>
            </a:lvl8pPr>
            <a:lvl9pPr marL="7772400" indent="-457200" eaLnBrk="0" fontAlgn="base" hangingPunct="0">
              <a:spcBef>
                <a:spcPct val="0"/>
              </a:spcBef>
              <a:spcAft>
                <a:spcPct val="0"/>
              </a:spcAft>
              <a:defRPr sz="4800">
                <a:solidFill>
                  <a:schemeClr val="tx1"/>
                </a:solidFill>
                <a:latin typeface="Times New Roman" panose="02020603050405020304" pitchFamily="18" charset="0"/>
              </a:defRPr>
            </a:lvl9pPr>
          </a:lstStyle>
          <a:p>
            <a:r>
              <a:rPr lang="en-US" altLang="en-US" sz="2800">
                <a:solidFill>
                  <a:schemeClr val="hlink"/>
                </a:solidFill>
              </a:rPr>
              <a:t> Single-source SPs -  </a:t>
            </a:r>
            <a:fld id="{D3DBBCD2-DB39-8B47-8984-5AE954E5520C}" type="slidenum">
              <a:rPr lang="en-US" altLang="en-US" sz="2800">
                <a:solidFill>
                  <a:schemeClr val="hlink"/>
                </a:solidFill>
              </a:rPr>
              <a:pPr/>
              <a:t>21</a:t>
            </a:fld>
            <a:endParaRPr lang="en-US" altLang="en-US" sz="2800">
              <a:solidFill>
                <a:schemeClr val="hlink"/>
              </a:solidFill>
            </a:endParaRPr>
          </a:p>
        </p:txBody>
      </p:sp>
      <p:sp>
        <p:nvSpPr>
          <p:cNvPr id="24581" name="Oval 3">
            <a:extLst>
              <a:ext uri="{FF2B5EF4-FFF2-40B4-BE49-F238E27FC236}">
                <a16:creationId xmlns:a16="http://schemas.microsoft.com/office/drawing/2014/main" id="{3CFB38AE-DDC1-87EA-85C0-7FBEE1E7EEC0}"/>
              </a:ext>
            </a:extLst>
          </p:cNvPr>
          <p:cNvSpPr>
            <a:spLocks noChangeArrowheads="1"/>
          </p:cNvSpPr>
          <p:nvPr/>
        </p:nvSpPr>
        <p:spPr bwMode="auto">
          <a:xfrm>
            <a:off x="6623050" y="6461126"/>
            <a:ext cx="1298576" cy="1241424"/>
          </a:xfrm>
          <a:prstGeom prst="ellipse">
            <a:avLst/>
          </a:prstGeom>
          <a:solidFill>
            <a:srgbClr val="CCECFF"/>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800" b="1"/>
              <a:t>0</a:t>
            </a:r>
          </a:p>
        </p:txBody>
      </p:sp>
      <p:sp>
        <p:nvSpPr>
          <p:cNvPr id="24582" name="Oval 4">
            <a:extLst>
              <a:ext uri="{FF2B5EF4-FFF2-40B4-BE49-F238E27FC236}">
                <a16:creationId xmlns:a16="http://schemas.microsoft.com/office/drawing/2014/main" id="{073685BC-C956-6382-DF3E-82229E29ADCE}"/>
              </a:ext>
            </a:extLst>
          </p:cNvPr>
          <p:cNvSpPr>
            <a:spLocks noChangeArrowheads="1"/>
          </p:cNvSpPr>
          <p:nvPr/>
        </p:nvSpPr>
        <p:spPr bwMode="auto">
          <a:xfrm>
            <a:off x="14357350" y="8899526"/>
            <a:ext cx="1298576" cy="1241424"/>
          </a:xfrm>
          <a:prstGeom prst="ellipse">
            <a:avLst/>
          </a:prstGeom>
          <a:solidFill>
            <a:srgbClr val="CCECFF"/>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800" b="1">
                <a:sym typeface="Symbol" pitchFamily="2" charset="2"/>
              </a:rPr>
              <a:t></a:t>
            </a:r>
            <a:endParaRPr lang="en-US" altLang="en-US" sz="4800" b="1"/>
          </a:p>
        </p:txBody>
      </p:sp>
      <p:sp>
        <p:nvSpPr>
          <p:cNvPr id="24583" name="Oval 5">
            <a:extLst>
              <a:ext uri="{FF2B5EF4-FFF2-40B4-BE49-F238E27FC236}">
                <a16:creationId xmlns:a16="http://schemas.microsoft.com/office/drawing/2014/main" id="{6B108A57-4442-A2D8-1BAD-A4553ACDDF55}"/>
              </a:ext>
            </a:extLst>
          </p:cNvPr>
          <p:cNvSpPr>
            <a:spLocks noChangeArrowheads="1"/>
          </p:cNvSpPr>
          <p:nvPr/>
        </p:nvSpPr>
        <p:spPr bwMode="auto">
          <a:xfrm>
            <a:off x="9594850" y="8915401"/>
            <a:ext cx="1298576" cy="1241426"/>
          </a:xfrm>
          <a:prstGeom prst="ellipse">
            <a:avLst/>
          </a:prstGeom>
          <a:solidFill>
            <a:srgbClr val="CCECFF"/>
          </a:solidFill>
          <a:ln w="12700">
            <a:solidFill>
              <a:schemeClr val="tx1"/>
            </a:solidFill>
            <a:round/>
            <a:headEnd type="none" w="sm" len="sm"/>
            <a:tailEnd type="none" w="sm" len="sm"/>
          </a:ln>
          <a:effectLst>
            <a:glow rad="228600">
              <a:schemeClr val="accent4">
                <a:satMod val="175000"/>
                <a:alpha val="40000"/>
              </a:schemeClr>
            </a:glow>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800" b="1">
                <a:sym typeface="Symbol" pitchFamily="2" charset="2"/>
              </a:rPr>
              <a:t>7</a:t>
            </a:r>
            <a:endParaRPr lang="en-US" altLang="en-US" sz="4800" b="1"/>
          </a:p>
        </p:txBody>
      </p:sp>
      <p:sp>
        <p:nvSpPr>
          <p:cNvPr id="24584" name="Oval 6">
            <a:extLst>
              <a:ext uri="{FF2B5EF4-FFF2-40B4-BE49-F238E27FC236}">
                <a16:creationId xmlns:a16="http://schemas.microsoft.com/office/drawing/2014/main" id="{0FD14127-A27D-3056-1191-CE057A869BD6}"/>
              </a:ext>
            </a:extLst>
          </p:cNvPr>
          <p:cNvSpPr>
            <a:spLocks noChangeArrowheads="1"/>
          </p:cNvSpPr>
          <p:nvPr/>
        </p:nvSpPr>
        <p:spPr bwMode="auto">
          <a:xfrm>
            <a:off x="14347827" y="3530601"/>
            <a:ext cx="1298574" cy="1241426"/>
          </a:xfrm>
          <a:prstGeom prst="ellipse">
            <a:avLst/>
          </a:prstGeom>
          <a:solidFill>
            <a:srgbClr val="CCECFF"/>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800" b="1">
                <a:sym typeface="Symbol" pitchFamily="2" charset="2"/>
              </a:rPr>
              <a:t></a:t>
            </a:r>
            <a:endParaRPr lang="en-US" altLang="en-US" sz="4800" b="1"/>
          </a:p>
        </p:txBody>
      </p:sp>
      <p:sp>
        <p:nvSpPr>
          <p:cNvPr id="24585" name="Oval 7">
            <a:extLst>
              <a:ext uri="{FF2B5EF4-FFF2-40B4-BE49-F238E27FC236}">
                <a16:creationId xmlns:a16="http://schemas.microsoft.com/office/drawing/2014/main" id="{41C133E8-4FA1-BF1E-6FAF-654541C20699}"/>
              </a:ext>
            </a:extLst>
          </p:cNvPr>
          <p:cNvSpPr>
            <a:spLocks noChangeArrowheads="1"/>
          </p:cNvSpPr>
          <p:nvPr/>
        </p:nvSpPr>
        <p:spPr bwMode="auto">
          <a:xfrm>
            <a:off x="9632950" y="3530601"/>
            <a:ext cx="1298576" cy="1241426"/>
          </a:xfrm>
          <a:prstGeom prst="ellipse">
            <a:avLst/>
          </a:prstGeom>
          <a:solidFill>
            <a:srgbClr val="CCECFF"/>
          </a:solidFill>
          <a:ln w="12700">
            <a:solidFill>
              <a:schemeClr val="tx1"/>
            </a:solidFill>
            <a:round/>
            <a:headEnd type="none" w="sm" len="sm"/>
            <a:tailEnd type="none" w="sm" len="sm"/>
          </a:ln>
          <a:effectLst>
            <a:glow rad="228600">
              <a:schemeClr val="accent4">
                <a:satMod val="175000"/>
                <a:alpha val="40000"/>
              </a:schemeClr>
            </a:glow>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800" b="1">
                <a:sym typeface="Symbol" pitchFamily="2" charset="2"/>
              </a:rPr>
              <a:t>6</a:t>
            </a:r>
            <a:endParaRPr lang="en-US" altLang="en-US" sz="4800" b="1"/>
          </a:p>
        </p:txBody>
      </p:sp>
      <p:sp>
        <p:nvSpPr>
          <p:cNvPr id="24586" name="Line 8">
            <a:extLst>
              <a:ext uri="{FF2B5EF4-FFF2-40B4-BE49-F238E27FC236}">
                <a16:creationId xmlns:a16="http://schemas.microsoft.com/office/drawing/2014/main" id="{26E77D8F-73D3-7FC9-CE75-1BE469879489}"/>
              </a:ext>
            </a:extLst>
          </p:cNvPr>
          <p:cNvSpPr>
            <a:spLocks noChangeShapeType="1"/>
          </p:cNvSpPr>
          <p:nvPr/>
        </p:nvSpPr>
        <p:spPr bwMode="auto">
          <a:xfrm flipV="1">
            <a:off x="7635877" y="4559300"/>
            <a:ext cx="2165350" cy="1993900"/>
          </a:xfrm>
          <a:prstGeom prst="line">
            <a:avLst/>
          </a:prstGeom>
          <a:noFill/>
          <a:ln w="38100">
            <a:solidFill>
              <a:srgbClr val="CC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4587" name="Line 9">
            <a:extLst>
              <a:ext uri="{FF2B5EF4-FFF2-40B4-BE49-F238E27FC236}">
                <a16:creationId xmlns:a16="http://schemas.microsoft.com/office/drawing/2014/main" id="{93C61989-E77B-D836-24A7-663C08BACB5C}"/>
              </a:ext>
            </a:extLst>
          </p:cNvPr>
          <p:cNvSpPr>
            <a:spLocks noChangeShapeType="1"/>
          </p:cNvSpPr>
          <p:nvPr/>
        </p:nvSpPr>
        <p:spPr bwMode="auto">
          <a:xfrm>
            <a:off x="7753351" y="7534276"/>
            <a:ext cx="1962150" cy="1587500"/>
          </a:xfrm>
          <a:prstGeom prst="line">
            <a:avLst/>
          </a:prstGeom>
          <a:noFill/>
          <a:ln w="38100">
            <a:solidFill>
              <a:srgbClr val="CC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4588" name="Line 10">
            <a:extLst>
              <a:ext uri="{FF2B5EF4-FFF2-40B4-BE49-F238E27FC236}">
                <a16:creationId xmlns:a16="http://schemas.microsoft.com/office/drawing/2014/main" id="{6E48E565-AD9A-B423-3B02-AFE20FCB104A}"/>
              </a:ext>
            </a:extLst>
          </p:cNvPr>
          <p:cNvSpPr>
            <a:spLocks noChangeShapeType="1"/>
          </p:cNvSpPr>
          <p:nvPr/>
        </p:nvSpPr>
        <p:spPr bwMode="auto">
          <a:xfrm>
            <a:off x="10207627" y="4733927"/>
            <a:ext cx="28574" cy="4156074"/>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4589" name="Line 11">
            <a:extLst>
              <a:ext uri="{FF2B5EF4-FFF2-40B4-BE49-F238E27FC236}">
                <a16:creationId xmlns:a16="http://schemas.microsoft.com/office/drawing/2014/main" id="{EA3F4DC3-2DE1-B671-0595-BB459A6D2797}"/>
              </a:ext>
            </a:extLst>
          </p:cNvPr>
          <p:cNvSpPr>
            <a:spLocks noChangeShapeType="1"/>
          </p:cNvSpPr>
          <p:nvPr/>
        </p:nvSpPr>
        <p:spPr bwMode="auto">
          <a:xfrm flipV="1">
            <a:off x="15014576" y="4749800"/>
            <a:ext cx="0" cy="412750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4590" name="Line 12">
            <a:extLst>
              <a:ext uri="{FF2B5EF4-FFF2-40B4-BE49-F238E27FC236}">
                <a16:creationId xmlns:a16="http://schemas.microsoft.com/office/drawing/2014/main" id="{C19A9B02-28DC-7A83-B1B1-50AE491F2E21}"/>
              </a:ext>
            </a:extLst>
          </p:cNvPr>
          <p:cNvSpPr>
            <a:spLocks noChangeShapeType="1"/>
          </p:cNvSpPr>
          <p:nvPr/>
        </p:nvSpPr>
        <p:spPr bwMode="auto">
          <a:xfrm>
            <a:off x="10896601" y="9525000"/>
            <a:ext cx="3463926"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4591" name="Line 13">
            <a:extLst>
              <a:ext uri="{FF2B5EF4-FFF2-40B4-BE49-F238E27FC236}">
                <a16:creationId xmlns:a16="http://schemas.microsoft.com/office/drawing/2014/main" id="{F59FE18B-F2FA-D6A4-30E3-5F47CE9F5ABC}"/>
              </a:ext>
            </a:extLst>
          </p:cNvPr>
          <p:cNvSpPr>
            <a:spLocks noChangeShapeType="1"/>
          </p:cNvSpPr>
          <p:nvPr/>
        </p:nvSpPr>
        <p:spPr bwMode="auto">
          <a:xfrm>
            <a:off x="10826751" y="3829050"/>
            <a:ext cx="3552826" cy="28576"/>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4592" name="Line 14">
            <a:extLst>
              <a:ext uri="{FF2B5EF4-FFF2-40B4-BE49-F238E27FC236}">
                <a16:creationId xmlns:a16="http://schemas.microsoft.com/office/drawing/2014/main" id="{10A93350-F478-A98E-E514-1CBD89E2D75F}"/>
              </a:ext>
            </a:extLst>
          </p:cNvPr>
          <p:cNvSpPr>
            <a:spLocks noChangeShapeType="1"/>
          </p:cNvSpPr>
          <p:nvPr/>
        </p:nvSpPr>
        <p:spPr bwMode="auto">
          <a:xfrm flipV="1">
            <a:off x="10725151" y="4530727"/>
            <a:ext cx="3752850" cy="459105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4593" name="Line 15">
            <a:extLst>
              <a:ext uri="{FF2B5EF4-FFF2-40B4-BE49-F238E27FC236}">
                <a16:creationId xmlns:a16="http://schemas.microsoft.com/office/drawing/2014/main" id="{4FA90381-B573-844D-725C-F6F0ADC2CAFE}"/>
              </a:ext>
            </a:extLst>
          </p:cNvPr>
          <p:cNvSpPr>
            <a:spLocks noChangeShapeType="1"/>
          </p:cNvSpPr>
          <p:nvPr/>
        </p:nvSpPr>
        <p:spPr bwMode="auto">
          <a:xfrm flipH="1" flipV="1">
            <a:off x="7924800" y="7102476"/>
            <a:ext cx="6581776" cy="201930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4594" name="Text Box 16">
            <a:extLst>
              <a:ext uri="{FF2B5EF4-FFF2-40B4-BE49-F238E27FC236}">
                <a16:creationId xmlns:a16="http://schemas.microsoft.com/office/drawing/2014/main" id="{A2EFCBB4-E04F-AD59-64A7-B96BD2CA2A4B}"/>
              </a:ext>
            </a:extLst>
          </p:cNvPr>
          <p:cNvSpPr txBox="1">
            <a:spLocks noChangeArrowheads="1"/>
          </p:cNvSpPr>
          <p:nvPr/>
        </p:nvSpPr>
        <p:spPr bwMode="auto">
          <a:xfrm>
            <a:off x="6174757" y="6623051"/>
            <a:ext cx="42351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dirty="0"/>
              <a:t>s</a:t>
            </a:r>
          </a:p>
        </p:txBody>
      </p:sp>
      <p:sp>
        <p:nvSpPr>
          <p:cNvPr id="24595" name="Text Box 17">
            <a:extLst>
              <a:ext uri="{FF2B5EF4-FFF2-40B4-BE49-F238E27FC236}">
                <a16:creationId xmlns:a16="http://schemas.microsoft.com/office/drawing/2014/main" id="{F3F1E8EF-03CA-5B5E-3878-A28A91168567}"/>
              </a:ext>
            </a:extLst>
          </p:cNvPr>
          <p:cNvSpPr txBox="1">
            <a:spLocks noChangeArrowheads="1"/>
          </p:cNvSpPr>
          <p:nvPr/>
        </p:nvSpPr>
        <p:spPr bwMode="auto">
          <a:xfrm>
            <a:off x="10093034" y="2698751"/>
            <a:ext cx="3561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dirty="0"/>
              <a:t>t</a:t>
            </a:r>
          </a:p>
        </p:txBody>
      </p:sp>
      <p:sp>
        <p:nvSpPr>
          <p:cNvPr id="24596" name="Text Box 18">
            <a:extLst>
              <a:ext uri="{FF2B5EF4-FFF2-40B4-BE49-F238E27FC236}">
                <a16:creationId xmlns:a16="http://schemas.microsoft.com/office/drawing/2014/main" id="{831EA285-3C9C-BC80-EB95-EE25D1CF06AC}"/>
              </a:ext>
            </a:extLst>
          </p:cNvPr>
          <p:cNvSpPr txBox="1">
            <a:spLocks noChangeArrowheads="1"/>
          </p:cNvSpPr>
          <p:nvPr/>
        </p:nvSpPr>
        <p:spPr bwMode="auto">
          <a:xfrm>
            <a:off x="14758830" y="2698751"/>
            <a:ext cx="4924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dirty="0"/>
              <a:t>x</a:t>
            </a:r>
          </a:p>
        </p:txBody>
      </p:sp>
      <p:sp>
        <p:nvSpPr>
          <p:cNvPr id="24597" name="Text Box 19">
            <a:extLst>
              <a:ext uri="{FF2B5EF4-FFF2-40B4-BE49-F238E27FC236}">
                <a16:creationId xmlns:a16="http://schemas.microsoft.com/office/drawing/2014/main" id="{ECACF59D-B5F5-1C87-2CFC-BBF12FD7E8E3}"/>
              </a:ext>
            </a:extLst>
          </p:cNvPr>
          <p:cNvSpPr txBox="1">
            <a:spLocks noChangeArrowheads="1"/>
          </p:cNvSpPr>
          <p:nvPr/>
        </p:nvSpPr>
        <p:spPr bwMode="auto">
          <a:xfrm>
            <a:off x="10053480" y="10029827"/>
            <a:ext cx="4924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dirty="0"/>
              <a:t>y</a:t>
            </a:r>
          </a:p>
        </p:txBody>
      </p:sp>
      <p:sp>
        <p:nvSpPr>
          <p:cNvPr id="24598" name="Text Box 20">
            <a:extLst>
              <a:ext uri="{FF2B5EF4-FFF2-40B4-BE49-F238E27FC236}">
                <a16:creationId xmlns:a16="http://schemas.microsoft.com/office/drawing/2014/main" id="{824F5D4E-8AAF-140C-354A-41834006B873}"/>
              </a:ext>
            </a:extLst>
          </p:cNvPr>
          <p:cNvSpPr txBox="1">
            <a:spLocks noChangeArrowheads="1"/>
          </p:cNvSpPr>
          <p:nvPr/>
        </p:nvSpPr>
        <p:spPr bwMode="auto">
          <a:xfrm>
            <a:off x="14833614" y="10001251"/>
            <a:ext cx="4571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dirty="0"/>
              <a:t>z</a:t>
            </a:r>
          </a:p>
        </p:txBody>
      </p:sp>
      <p:sp>
        <p:nvSpPr>
          <p:cNvPr id="24599" name="Text Box 21">
            <a:extLst>
              <a:ext uri="{FF2B5EF4-FFF2-40B4-BE49-F238E27FC236}">
                <a16:creationId xmlns:a16="http://schemas.microsoft.com/office/drawing/2014/main" id="{32EABE05-85A5-B822-C758-2EFFE3E46E62}"/>
              </a:ext>
            </a:extLst>
          </p:cNvPr>
          <p:cNvSpPr txBox="1">
            <a:spLocks noChangeArrowheads="1"/>
          </p:cNvSpPr>
          <p:nvPr/>
        </p:nvSpPr>
        <p:spPr bwMode="auto">
          <a:xfrm>
            <a:off x="7862731" y="4978401"/>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6</a:t>
            </a:r>
          </a:p>
        </p:txBody>
      </p:sp>
      <p:sp>
        <p:nvSpPr>
          <p:cNvPr id="24600" name="Text Box 22">
            <a:extLst>
              <a:ext uri="{FF2B5EF4-FFF2-40B4-BE49-F238E27FC236}">
                <a16:creationId xmlns:a16="http://schemas.microsoft.com/office/drawing/2014/main" id="{6E5335E3-573E-E9FC-9F6A-EB550F2BD2A2}"/>
              </a:ext>
            </a:extLst>
          </p:cNvPr>
          <p:cNvSpPr txBox="1">
            <a:spLocks noChangeArrowheads="1"/>
          </p:cNvSpPr>
          <p:nvPr/>
        </p:nvSpPr>
        <p:spPr bwMode="auto">
          <a:xfrm>
            <a:off x="12275981" y="3048001"/>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5</a:t>
            </a:r>
          </a:p>
        </p:txBody>
      </p:sp>
      <p:sp>
        <p:nvSpPr>
          <p:cNvPr id="24601" name="Text Box 23">
            <a:extLst>
              <a:ext uri="{FF2B5EF4-FFF2-40B4-BE49-F238E27FC236}">
                <a16:creationId xmlns:a16="http://schemas.microsoft.com/office/drawing/2014/main" id="{823DE412-D370-05D0-66BF-BAAA494A1060}"/>
              </a:ext>
            </a:extLst>
          </p:cNvPr>
          <p:cNvSpPr txBox="1">
            <a:spLocks noChangeArrowheads="1"/>
          </p:cNvSpPr>
          <p:nvPr/>
        </p:nvSpPr>
        <p:spPr bwMode="auto">
          <a:xfrm>
            <a:off x="13658792" y="5207001"/>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–3</a:t>
            </a:r>
          </a:p>
        </p:txBody>
      </p:sp>
      <p:sp>
        <p:nvSpPr>
          <p:cNvPr id="24602" name="Text Box 24">
            <a:extLst>
              <a:ext uri="{FF2B5EF4-FFF2-40B4-BE49-F238E27FC236}">
                <a16:creationId xmlns:a16="http://schemas.microsoft.com/office/drawing/2014/main" id="{CB7EF14D-1B50-C70F-AE8C-D4713D665BB4}"/>
              </a:ext>
            </a:extLst>
          </p:cNvPr>
          <p:cNvSpPr txBox="1">
            <a:spLocks noChangeArrowheads="1"/>
          </p:cNvSpPr>
          <p:nvPr/>
        </p:nvSpPr>
        <p:spPr bwMode="auto">
          <a:xfrm>
            <a:off x="12244231" y="9394827"/>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9</a:t>
            </a:r>
          </a:p>
        </p:txBody>
      </p:sp>
      <p:sp>
        <p:nvSpPr>
          <p:cNvPr id="24603" name="Text Box 25">
            <a:extLst>
              <a:ext uri="{FF2B5EF4-FFF2-40B4-BE49-F238E27FC236}">
                <a16:creationId xmlns:a16="http://schemas.microsoft.com/office/drawing/2014/main" id="{BB9E30AD-0A68-7D75-D7AD-F53E0F4F29BE}"/>
              </a:ext>
            </a:extLst>
          </p:cNvPr>
          <p:cNvSpPr txBox="1">
            <a:spLocks noChangeArrowheads="1"/>
          </p:cNvSpPr>
          <p:nvPr/>
        </p:nvSpPr>
        <p:spPr bwMode="auto">
          <a:xfrm>
            <a:off x="15079507" y="6623051"/>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7</a:t>
            </a:r>
          </a:p>
        </p:txBody>
      </p:sp>
      <p:sp>
        <p:nvSpPr>
          <p:cNvPr id="24604" name="Text Box 26">
            <a:extLst>
              <a:ext uri="{FF2B5EF4-FFF2-40B4-BE49-F238E27FC236}">
                <a16:creationId xmlns:a16="http://schemas.microsoft.com/office/drawing/2014/main" id="{FCB301EA-5F6A-51B9-9501-5BFA5BD91A50}"/>
              </a:ext>
            </a:extLst>
          </p:cNvPr>
          <p:cNvSpPr txBox="1">
            <a:spLocks noChangeArrowheads="1"/>
          </p:cNvSpPr>
          <p:nvPr/>
        </p:nvSpPr>
        <p:spPr bwMode="auto">
          <a:xfrm>
            <a:off x="7977031" y="8039101"/>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7</a:t>
            </a:r>
          </a:p>
        </p:txBody>
      </p:sp>
      <p:sp>
        <p:nvSpPr>
          <p:cNvPr id="24605" name="Text Box 27">
            <a:extLst>
              <a:ext uri="{FF2B5EF4-FFF2-40B4-BE49-F238E27FC236}">
                <a16:creationId xmlns:a16="http://schemas.microsoft.com/office/drawing/2014/main" id="{6919A8F1-2EE7-ED98-EC69-3AE47A3A09DC}"/>
              </a:ext>
            </a:extLst>
          </p:cNvPr>
          <p:cNvSpPr txBox="1">
            <a:spLocks noChangeArrowheads="1"/>
          </p:cNvSpPr>
          <p:nvPr/>
        </p:nvSpPr>
        <p:spPr bwMode="auto">
          <a:xfrm>
            <a:off x="9675657" y="5788027"/>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8</a:t>
            </a:r>
          </a:p>
        </p:txBody>
      </p:sp>
      <p:sp>
        <p:nvSpPr>
          <p:cNvPr id="24606" name="Line 28">
            <a:extLst>
              <a:ext uri="{FF2B5EF4-FFF2-40B4-BE49-F238E27FC236}">
                <a16:creationId xmlns:a16="http://schemas.microsoft.com/office/drawing/2014/main" id="{F7BD4DC1-F748-2C8A-7ED7-DDA4F779A7AA}"/>
              </a:ext>
            </a:extLst>
          </p:cNvPr>
          <p:cNvSpPr>
            <a:spLocks noChangeShapeType="1"/>
          </p:cNvSpPr>
          <p:nvPr/>
        </p:nvSpPr>
        <p:spPr bwMode="auto">
          <a:xfrm flipH="1">
            <a:off x="10868027" y="4330700"/>
            <a:ext cx="3521074"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4607" name="Text Box 29">
            <a:extLst>
              <a:ext uri="{FF2B5EF4-FFF2-40B4-BE49-F238E27FC236}">
                <a16:creationId xmlns:a16="http://schemas.microsoft.com/office/drawing/2014/main" id="{EA10A016-C74C-0FF5-6B47-32B1D38AC148}"/>
              </a:ext>
            </a:extLst>
          </p:cNvPr>
          <p:cNvSpPr txBox="1">
            <a:spLocks noChangeArrowheads="1"/>
          </p:cNvSpPr>
          <p:nvPr/>
        </p:nvSpPr>
        <p:spPr bwMode="auto">
          <a:xfrm>
            <a:off x="12074468" y="4229101"/>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–2</a:t>
            </a:r>
          </a:p>
        </p:txBody>
      </p:sp>
      <p:sp>
        <p:nvSpPr>
          <p:cNvPr id="24608" name="Line 30">
            <a:extLst>
              <a:ext uri="{FF2B5EF4-FFF2-40B4-BE49-F238E27FC236}">
                <a16:creationId xmlns:a16="http://schemas.microsoft.com/office/drawing/2014/main" id="{8C291BB6-C698-E627-7EA5-B6334E65DC55}"/>
              </a:ext>
            </a:extLst>
          </p:cNvPr>
          <p:cNvSpPr>
            <a:spLocks noChangeShapeType="1"/>
          </p:cNvSpPr>
          <p:nvPr/>
        </p:nvSpPr>
        <p:spPr bwMode="auto">
          <a:xfrm>
            <a:off x="10668000" y="4619627"/>
            <a:ext cx="4038600" cy="429895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4609" name="Text Box 31">
            <a:extLst>
              <a:ext uri="{FF2B5EF4-FFF2-40B4-BE49-F238E27FC236}">
                <a16:creationId xmlns:a16="http://schemas.microsoft.com/office/drawing/2014/main" id="{7958C1A8-2DA3-1B92-8566-E1EF2902629E}"/>
              </a:ext>
            </a:extLst>
          </p:cNvPr>
          <p:cNvSpPr txBox="1">
            <a:spLocks noChangeArrowheads="1"/>
          </p:cNvSpPr>
          <p:nvPr/>
        </p:nvSpPr>
        <p:spPr bwMode="auto">
          <a:xfrm>
            <a:off x="13506392" y="7042151"/>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–4</a:t>
            </a:r>
          </a:p>
        </p:txBody>
      </p:sp>
      <p:sp>
        <p:nvSpPr>
          <p:cNvPr id="24610" name="Text Box 32">
            <a:extLst>
              <a:ext uri="{FF2B5EF4-FFF2-40B4-BE49-F238E27FC236}">
                <a16:creationId xmlns:a16="http://schemas.microsoft.com/office/drawing/2014/main" id="{31F51945-6669-52ED-0C8E-69B40B142B7B}"/>
              </a:ext>
            </a:extLst>
          </p:cNvPr>
          <p:cNvSpPr txBox="1">
            <a:spLocks noChangeArrowheads="1"/>
          </p:cNvSpPr>
          <p:nvPr/>
        </p:nvSpPr>
        <p:spPr bwMode="auto">
          <a:xfrm>
            <a:off x="12682381" y="7807327"/>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2</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a:extLst>
              <a:ext uri="{FF2B5EF4-FFF2-40B4-BE49-F238E27FC236}">
                <a16:creationId xmlns:a16="http://schemas.microsoft.com/office/drawing/2014/main" id="{19070ED2-496C-CE69-0A6B-EE7FB829E9AB}"/>
              </a:ext>
            </a:extLst>
          </p:cNvPr>
          <p:cNvSpPr>
            <a:spLocks noGrp="1" noChangeArrowheads="1"/>
          </p:cNvSpPr>
          <p:nvPr>
            <p:ph type="title"/>
          </p:nvPr>
        </p:nvSpPr>
        <p:spPr/>
        <p:txBody>
          <a:bodyPr>
            <a:normAutofit fontScale="90000"/>
          </a:bodyPr>
          <a:lstStyle/>
          <a:p>
            <a:r>
              <a:rPr lang="en-US" altLang="en-US" u="sng"/>
              <a:t>Example</a:t>
            </a:r>
            <a:endParaRPr lang="en-US" altLang="en-US"/>
          </a:p>
        </p:txBody>
      </p:sp>
      <p:sp>
        <p:nvSpPr>
          <p:cNvPr id="25603" name="Slide Number Placeholder 3">
            <a:extLst>
              <a:ext uri="{FF2B5EF4-FFF2-40B4-BE49-F238E27FC236}">
                <a16:creationId xmlns:a16="http://schemas.microsoft.com/office/drawing/2014/main" id="{A97660F9-B9FE-2202-4324-AA1EA7086B4E}"/>
              </a:ext>
            </a:extLst>
          </p:cNvPr>
          <p:cNvSpPr>
            <a:spLocks noGrp="1"/>
          </p:cNvSpPr>
          <p:nvPr>
            <p:ph type="sldNum" sz="quarter" idx="4294967295"/>
          </p:nvPr>
        </p:nvSpPr>
        <p:spPr>
          <a:xfrm>
            <a:off x="20840700" y="26377900"/>
            <a:ext cx="3543300" cy="533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Times New Roman" panose="02020603050405020304" pitchFamily="18" charset="0"/>
              </a:defRPr>
            </a:lvl1pPr>
            <a:lvl2pPr marL="1485900" indent="-571500">
              <a:defRPr sz="4800">
                <a:solidFill>
                  <a:schemeClr val="tx1"/>
                </a:solidFill>
                <a:latin typeface="Times New Roman" panose="02020603050405020304" pitchFamily="18" charset="0"/>
              </a:defRPr>
            </a:lvl2pPr>
            <a:lvl3pPr marL="2286000" indent="-457200">
              <a:defRPr sz="4800">
                <a:solidFill>
                  <a:schemeClr val="tx1"/>
                </a:solidFill>
                <a:latin typeface="Times New Roman" panose="02020603050405020304" pitchFamily="18" charset="0"/>
              </a:defRPr>
            </a:lvl3pPr>
            <a:lvl4pPr marL="3200400" indent="-457200">
              <a:defRPr sz="4800">
                <a:solidFill>
                  <a:schemeClr val="tx1"/>
                </a:solidFill>
                <a:latin typeface="Times New Roman" panose="02020603050405020304" pitchFamily="18" charset="0"/>
              </a:defRPr>
            </a:lvl4pPr>
            <a:lvl5pPr marL="4114800" indent="-457200">
              <a:defRPr sz="4800">
                <a:solidFill>
                  <a:schemeClr val="tx1"/>
                </a:solidFill>
                <a:latin typeface="Times New Roman" panose="02020603050405020304" pitchFamily="18" charset="0"/>
              </a:defRPr>
            </a:lvl5pPr>
            <a:lvl6pPr marL="5029200" indent="-457200" eaLnBrk="0" fontAlgn="base" hangingPunct="0">
              <a:spcBef>
                <a:spcPct val="0"/>
              </a:spcBef>
              <a:spcAft>
                <a:spcPct val="0"/>
              </a:spcAft>
              <a:defRPr sz="4800">
                <a:solidFill>
                  <a:schemeClr val="tx1"/>
                </a:solidFill>
                <a:latin typeface="Times New Roman" panose="02020603050405020304" pitchFamily="18" charset="0"/>
              </a:defRPr>
            </a:lvl6pPr>
            <a:lvl7pPr marL="5943600" indent="-457200" eaLnBrk="0" fontAlgn="base" hangingPunct="0">
              <a:spcBef>
                <a:spcPct val="0"/>
              </a:spcBef>
              <a:spcAft>
                <a:spcPct val="0"/>
              </a:spcAft>
              <a:defRPr sz="4800">
                <a:solidFill>
                  <a:schemeClr val="tx1"/>
                </a:solidFill>
                <a:latin typeface="Times New Roman" panose="02020603050405020304" pitchFamily="18" charset="0"/>
              </a:defRPr>
            </a:lvl7pPr>
            <a:lvl8pPr marL="6858000" indent="-457200" eaLnBrk="0" fontAlgn="base" hangingPunct="0">
              <a:spcBef>
                <a:spcPct val="0"/>
              </a:spcBef>
              <a:spcAft>
                <a:spcPct val="0"/>
              </a:spcAft>
              <a:defRPr sz="4800">
                <a:solidFill>
                  <a:schemeClr val="tx1"/>
                </a:solidFill>
                <a:latin typeface="Times New Roman" panose="02020603050405020304" pitchFamily="18" charset="0"/>
              </a:defRPr>
            </a:lvl8pPr>
            <a:lvl9pPr marL="7772400" indent="-457200" eaLnBrk="0" fontAlgn="base" hangingPunct="0">
              <a:spcBef>
                <a:spcPct val="0"/>
              </a:spcBef>
              <a:spcAft>
                <a:spcPct val="0"/>
              </a:spcAft>
              <a:defRPr sz="4800">
                <a:solidFill>
                  <a:schemeClr val="tx1"/>
                </a:solidFill>
                <a:latin typeface="Times New Roman" panose="02020603050405020304" pitchFamily="18" charset="0"/>
              </a:defRPr>
            </a:lvl9pPr>
          </a:lstStyle>
          <a:p>
            <a:r>
              <a:rPr lang="en-US" altLang="en-US" sz="2800">
                <a:solidFill>
                  <a:schemeClr val="hlink"/>
                </a:solidFill>
              </a:rPr>
              <a:t> Single-source SPs -  </a:t>
            </a:r>
            <a:fld id="{C00E1876-0FAF-CF40-BAC3-C013FD1AF4C9}" type="slidenum">
              <a:rPr lang="en-US" altLang="en-US" sz="2800">
                <a:solidFill>
                  <a:schemeClr val="hlink"/>
                </a:solidFill>
              </a:rPr>
              <a:pPr/>
              <a:t>22</a:t>
            </a:fld>
            <a:endParaRPr lang="en-US" altLang="en-US" sz="2800">
              <a:solidFill>
                <a:schemeClr val="hlink"/>
              </a:solidFill>
            </a:endParaRPr>
          </a:p>
        </p:txBody>
      </p:sp>
      <p:sp>
        <p:nvSpPr>
          <p:cNvPr id="25605" name="Oval 3">
            <a:extLst>
              <a:ext uri="{FF2B5EF4-FFF2-40B4-BE49-F238E27FC236}">
                <a16:creationId xmlns:a16="http://schemas.microsoft.com/office/drawing/2014/main" id="{5ED65D1B-4B1A-A550-D179-EC59213E4EBD}"/>
              </a:ext>
            </a:extLst>
          </p:cNvPr>
          <p:cNvSpPr>
            <a:spLocks noChangeArrowheads="1"/>
          </p:cNvSpPr>
          <p:nvPr/>
        </p:nvSpPr>
        <p:spPr bwMode="auto">
          <a:xfrm>
            <a:off x="6623050" y="6461126"/>
            <a:ext cx="1298576" cy="1241424"/>
          </a:xfrm>
          <a:prstGeom prst="ellipse">
            <a:avLst/>
          </a:prstGeom>
          <a:solidFill>
            <a:srgbClr val="CCECFF"/>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800" b="1"/>
              <a:t>0</a:t>
            </a:r>
          </a:p>
        </p:txBody>
      </p:sp>
      <p:sp>
        <p:nvSpPr>
          <p:cNvPr id="25606" name="Oval 4">
            <a:extLst>
              <a:ext uri="{FF2B5EF4-FFF2-40B4-BE49-F238E27FC236}">
                <a16:creationId xmlns:a16="http://schemas.microsoft.com/office/drawing/2014/main" id="{9143B594-ABFF-3D96-15B3-AAE05D07F0BC}"/>
              </a:ext>
            </a:extLst>
          </p:cNvPr>
          <p:cNvSpPr>
            <a:spLocks noChangeArrowheads="1"/>
          </p:cNvSpPr>
          <p:nvPr/>
        </p:nvSpPr>
        <p:spPr bwMode="auto">
          <a:xfrm>
            <a:off x="14357350" y="8899526"/>
            <a:ext cx="1298576" cy="1241424"/>
          </a:xfrm>
          <a:prstGeom prst="ellipse">
            <a:avLst/>
          </a:prstGeom>
          <a:solidFill>
            <a:srgbClr val="CCECFF"/>
          </a:solidFill>
          <a:ln w="12700">
            <a:solidFill>
              <a:schemeClr val="tx1"/>
            </a:solidFill>
            <a:round/>
            <a:headEnd type="none" w="sm" len="sm"/>
            <a:tailEnd type="none" w="sm" len="sm"/>
          </a:ln>
          <a:effectLst>
            <a:glow rad="228600">
              <a:schemeClr val="accent4">
                <a:satMod val="175000"/>
                <a:alpha val="40000"/>
              </a:schemeClr>
            </a:glow>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800" b="1" dirty="0">
                <a:sym typeface="Symbol" pitchFamily="2" charset="2"/>
              </a:rPr>
              <a:t>2</a:t>
            </a:r>
            <a:endParaRPr lang="en-US" altLang="en-US" sz="4800" b="1" dirty="0"/>
          </a:p>
        </p:txBody>
      </p:sp>
      <p:sp>
        <p:nvSpPr>
          <p:cNvPr id="25607" name="Oval 5">
            <a:extLst>
              <a:ext uri="{FF2B5EF4-FFF2-40B4-BE49-F238E27FC236}">
                <a16:creationId xmlns:a16="http://schemas.microsoft.com/office/drawing/2014/main" id="{3924B760-9ECD-E432-63EE-37A5BFFA3E8B}"/>
              </a:ext>
            </a:extLst>
          </p:cNvPr>
          <p:cNvSpPr>
            <a:spLocks noChangeArrowheads="1"/>
          </p:cNvSpPr>
          <p:nvPr/>
        </p:nvSpPr>
        <p:spPr bwMode="auto">
          <a:xfrm>
            <a:off x="9594850" y="8915401"/>
            <a:ext cx="1298576" cy="1241426"/>
          </a:xfrm>
          <a:prstGeom prst="ellipse">
            <a:avLst/>
          </a:prstGeom>
          <a:solidFill>
            <a:srgbClr val="CCECFF"/>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800" b="1">
                <a:sym typeface="Symbol" pitchFamily="2" charset="2"/>
              </a:rPr>
              <a:t>7</a:t>
            </a:r>
            <a:endParaRPr lang="en-US" altLang="en-US" sz="4800" b="1"/>
          </a:p>
        </p:txBody>
      </p:sp>
      <p:sp>
        <p:nvSpPr>
          <p:cNvPr id="25608" name="Oval 6">
            <a:extLst>
              <a:ext uri="{FF2B5EF4-FFF2-40B4-BE49-F238E27FC236}">
                <a16:creationId xmlns:a16="http://schemas.microsoft.com/office/drawing/2014/main" id="{C1A69F78-E29D-9D7F-6D09-6D4CC78AA0C4}"/>
              </a:ext>
            </a:extLst>
          </p:cNvPr>
          <p:cNvSpPr>
            <a:spLocks noChangeArrowheads="1"/>
          </p:cNvSpPr>
          <p:nvPr/>
        </p:nvSpPr>
        <p:spPr bwMode="auto">
          <a:xfrm>
            <a:off x="14347827" y="3530601"/>
            <a:ext cx="1298574" cy="1241426"/>
          </a:xfrm>
          <a:prstGeom prst="ellipse">
            <a:avLst/>
          </a:prstGeom>
          <a:solidFill>
            <a:srgbClr val="CCECFF"/>
          </a:solidFill>
          <a:ln w="12700">
            <a:solidFill>
              <a:schemeClr val="tx1"/>
            </a:solidFill>
            <a:round/>
            <a:headEnd type="none" w="sm" len="sm"/>
            <a:tailEnd type="none" w="sm" len="sm"/>
          </a:ln>
          <a:effectLst>
            <a:glow rad="228600">
              <a:schemeClr val="accent4">
                <a:satMod val="175000"/>
                <a:alpha val="40000"/>
              </a:schemeClr>
            </a:glow>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800" b="1">
                <a:sym typeface="Symbol" pitchFamily="2" charset="2"/>
              </a:rPr>
              <a:t>4</a:t>
            </a:r>
            <a:endParaRPr lang="en-US" altLang="en-US" sz="4800" b="1"/>
          </a:p>
        </p:txBody>
      </p:sp>
      <p:sp>
        <p:nvSpPr>
          <p:cNvPr id="25609" name="Oval 7">
            <a:extLst>
              <a:ext uri="{FF2B5EF4-FFF2-40B4-BE49-F238E27FC236}">
                <a16:creationId xmlns:a16="http://schemas.microsoft.com/office/drawing/2014/main" id="{86BE34AC-F99C-5D3C-B6CE-33CE470D49FB}"/>
              </a:ext>
            </a:extLst>
          </p:cNvPr>
          <p:cNvSpPr>
            <a:spLocks noChangeArrowheads="1"/>
          </p:cNvSpPr>
          <p:nvPr/>
        </p:nvSpPr>
        <p:spPr bwMode="auto">
          <a:xfrm>
            <a:off x="9632950" y="3530601"/>
            <a:ext cx="1298576" cy="1241426"/>
          </a:xfrm>
          <a:prstGeom prst="ellipse">
            <a:avLst/>
          </a:prstGeom>
          <a:solidFill>
            <a:srgbClr val="CCECFF"/>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800" b="1">
                <a:sym typeface="Symbol" pitchFamily="2" charset="2"/>
              </a:rPr>
              <a:t>6</a:t>
            </a:r>
            <a:endParaRPr lang="en-US" altLang="en-US" sz="4800" b="1"/>
          </a:p>
        </p:txBody>
      </p:sp>
      <p:sp>
        <p:nvSpPr>
          <p:cNvPr id="25610" name="Line 8">
            <a:extLst>
              <a:ext uri="{FF2B5EF4-FFF2-40B4-BE49-F238E27FC236}">
                <a16:creationId xmlns:a16="http://schemas.microsoft.com/office/drawing/2014/main" id="{B380790D-C840-FD97-E100-B1FC46761A54}"/>
              </a:ext>
            </a:extLst>
          </p:cNvPr>
          <p:cNvSpPr>
            <a:spLocks noChangeShapeType="1"/>
          </p:cNvSpPr>
          <p:nvPr/>
        </p:nvSpPr>
        <p:spPr bwMode="auto">
          <a:xfrm flipV="1">
            <a:off x="7635877" y="4559300"/>
            <a:ext cx="2165350" cy="1993900"/>
          </a:xfrm>
          <a:prstGeom prst="line">
            <a:avLst/>
          </a:prstGeom>
          <a:noFill/>
          <a:ln w="38100">
            <a:solidFill>
              <a:srgbClr val="CC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5611" name="Line 9">
            <a:extLst>
              <a:ext uri="{FF2B5EF4-FFF2-40B4-BE49-F238E27FC236}">
                <a16:creationId xmlns:a16="http://schemas.microsoft.com/office/drawing/2014/main" id="{03B39BB4-3271-6A4E-9CA5-48F0E2254A5D}"/>
              </a:ext>
            </a:extLst>
          </p:cNvPr>
          <p:cNvSpPr>
            <a:spLocks noChangeShapeType="1"/>
          </p:cNvSpPr>
          <p:nvPr/>
        </p:nvSpPr>
        <p:spPr bwMode="auto">
          <a:xfrm>
            <a:off x="7753351" y="7534276"/>
            <a:ext cx="1962150" cy="1587500"/>
          </a:xfrm>
          <a:prstGeom prst="line">
            <a:avLst/>
          </a:prstGeom>
          <a:noFill/>
          <a:ln w="38100">
            <a:solidFill>
              <a:srgbClr val="CC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5612" name="Line 10">
            <a:extLst>
              <a:ext uri="{FF2B5EF4-FFF2-40B4-BE49-F238E27FC236}">
                <a16:creationId xmlns:a16="http://schemas.microsoft.com/office/drawing/2014/main" id="{D98F9CA7-77CA-A2B8-CA8E-16C9AA7D133B}"/>
              </a:ext>
            </a:extLst>
          </p:cNvPr>
          <p:cNvSpPr>
            <a:spLocks noChangeShapeType="1"/>
          </p:cNvSpPr>
          <p:nvPr/>
        </p:nvSpPr>
        <p:spPr bwMode="auto">
          <a:xfrm>
            <a:off x="10207627" y="4733927"/>
            <a:ext cx="28574" cy="4156074"/>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5613" name="Line 11">
            <a:extLst>
              <a:ext uri="{FF2B5EF4-FFF2-40B4-BE49-F238E27FC236}">
                <a16:creationId xmlns:a16="http://schemas.microsoft.com/office/drawing/2014/main" id="{E112E392-B29D-59DF-27AB-0D67A4A2AF19}"/>
              </a:ext>
            </a:extLst>
          </p:cNvPr>
          <p:cNvSpPr>
            <a:spLocks noChangeShapeType="1"/>
          </p:cNvSpPr>
          <p:nvPr/>
        </p:nvSpPr>
        <p:spPr bwMode="auto">
          <a:xfrm flipV="1">
            <a:off x="15014576" y="4749800"/>
            <a:ext cx="0" cy="412750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5614" name="Line 12">
            <a:extLst>
              <a:ext uri="{FF2B5EF4-FFF2-40B4-BE49-F238E27FC236}">
                <a16:creationId xmlns:a16="http://schemas.microsoft.com/office/drawing/2014/main" id="{C5792149-1897-08AC-1B6F-03B449D9C2D7}"/>
              </a:ext>
            </a:extLst>
          </p:cNvPr>
          <p:cNvSpPr>
            <a:spLocks noChangeShapeType="1"/>
          </p:cNvSpPr>
          <p:nvPr/>
        </p:nvSpPr>
        <p:spPr bwMode="auto">
          <a:xfrm>
            <a:off x="10896601" y="9525000"/>
            <a:ext cx="3463926"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5615" name="Line 13">
            <a:extLst>
              <a:ext uri="{FF2B5EF4-FFF2-40B4-BE49-F238E27FC236}">
                <a16:creationId xmlns:a16="http://schemas.microsoft.com/office/drawing/2014/main" id="{D9E4EDF2-2BAF-17FE-E393-FCCCE4B536C3}"/>
              </a:ext>
            </a:extLst>
          </p:cNvPr>
          <p:cNvSpPr>
            <a:spLocks noChangeShapeType="1"/>
          </p:cNvSpPr>
          <p:nvPr/>
        </p:nvSpPr>
        <p:spPr bwMode="auto">
          <a:xfrm>
            <a:off x="10826751" y="3829050"/>
            <a:ext cx="3552826" cy="28576"/>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5616" name="Line 14">
            <a:extLst>
              <a:ext uri="{FF2B5EF4-FFF2-40B4-BE49-F238E27FC236}">
                <a16:creationId xmlns:a16="http://schemas.microsoft.com/office/drawing/2014/main" id="{A85F8D39-F955-419C-FC7A-F280DF008CCD}"/>
              </a:ext>
            </a:extLst>
          </p:cNvPr>
          <p:cNvSpPr>
            <a:spLocks noChangeShapeType="1"/>
          </p:cNvSpPr>
          <p:nvPr/>
        </p:nvSpPr>
        <p:spPr bwMode="auto">
          <a:xfrm flipV="1">
            <a:off x="10725151" y="4530727"/>
            <a:ext cx="3752850" cy="4591050"/>
          </a:xfrm>
          <a:prstGeom prst="line">
            <a:avLst/>
          </a:prstGeom>
          <a:noFill/>
          <a:ln w="38100">
            <a:solidFill>
              <a:srgbClr val="CC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5617" name="Line 15">
            <a:extLst>
              <a:ext uri="{FF2B5EF4-FFF2-40B4-BE49-F238E27FC236}">
                <a16:creationId xmlns:a16="http://schemas.microsoft.com/office/drawing/2014/main" id="{E4AA7DCD-BDED-B2C3-3BB2-7A889ED77409}"/>
              </a:ext>
            </a:extLst>
          </p:cNvPr>
          <p:cNvSpPr>
            <a:spLocks noChangeShapeType="1"/>
          </p:cNvSpPr>
          <p:nvPr/>
        </p:nvSpPr>
        <p:spPr bwMode="auto">
          <a:xfrm flipH="1" flipV="1">
            <a:off x="7924800" y="7102476"/>
            <a:ext cx="6581776" cy="201930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5618" name="Text Box 16">
            <a:extLst>
              <a:ext uri="{FF2B5EF4-FFF2-40B4-BE49-F238E27FC236}">
                <a16:creationId xmlns:a16="http://schemas.microsoft.com/office/drawing/2014/main" id="{FB3DB919-91DD-E3C3-485E-72953E95C151}"/>
              </a:ext>
            </a:extLst>
          </p:cNvPr>
          <p:cNvSpPr txBox="1">
            <a:spLocks noChangeArrowheads="1"/>
          </p:cNvSpPr>
          <p:nvPr/>
        </p:nvSpPr>
        <p:spPr bwMode="auto">
          <a:xfrm>
            <a:off x="6174757" y="6623051"/>
            <a:ext cx="42351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dirty="0"/>
              <a:t>s</a:t>
            </a:r>
          </a:p>
        </p:txBody>
      </p:sp>
      <p:sp>
        <p:nvSpPr>
          <p:cNvPr id="25619" name="Text Box 17">
            <a:extLst>
              <a:ext uri="{FF2B5EF4-FFF2-40B4-BE49-F238E27FC236}">
                <a16:creationId xmlns:a16="http://schemas.microsoft.com/office/drawing/2014/main" id="{B531C62F-4E07-5FD1-A491-C24754166DF4}"/>
              </a:ext>
            </a:extLst>
          </p:cNvPr>
          <p:cNvSpPr txBox="1">
            <a:spLocks noChangeArrowheads="1"/>
          </p:cNvSpPr>
          <p:nvPr/>
        </p:nvSpPr>
        <p:spPr bwMode="auto">
          <a:xfrm>
            <a:off x="10093034" y="2698751"/>
            <a:ext cx="3561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dirty="0"/>
              <a:t>t</a:t>
            </a:r>
          </a:p>
        </p:txBody>
      </p:sp>
      <p:sp>
        <p:nvSpPr>
          <p:cNvPr id="25620" name="Text Box 18">
            <a:extLst>
              <a:ext uri="{FF2B5EF4-FFF2-40B4-BE49-F238E27FC236}">
                <a16:creationId xmlns:a16="http://schemas.microsoft.com/office/drawing/2014/main" id="{4C34C92A-03F3-B32A-D9C9-C1ECFEEFFBBE}"/>
              </a:ext>
            </a:extLst>
          </p:cNvPr>
          <p:cNvSpPr txBox="1">
            <a:spLocks noChangeArrowheads="1"/>
          </p:cNvSpPr>
          <p:nvPr/>
        </p:nvSpPr>
        <p:spPr bwMode="auto">
          <a:xfrm>
            <a:off x="14758830" y="2698751"/>
            <a:ext cx="4924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dirty="0"/>
              <a:t>x</a:t>
            </a:r>
          </a:p>
        </p:txBody>
      </p:sp>
      <p:sp>
        <p:nvSpPr>
          <p:cNvPr id="25621" name="Text Box 19">
            <a:extLst>
              <a:ext uri="{FF2B5EF4-FFF2-40B4-BE49-F238E27FC236}">
                <a16:creationId xmlns:a16="http://schemas.microsoft.com/office/drawing/2014/main" id="{27B24BFE-E894-DE30-0AB5-890A2A1C20B2}"/>
              </a:ext>
            </a:extLst>
          </p:cNvPr>
          <p:cNvSpPr txBox="1">
            <a:spLocks noChangeArrowheads="1"/>
          </p:cNvSpPr>
          <p:nvPr/>
        </p:nvSpPr>
        <p:spPr bwMode="auto">
          <a:xfrm>
            <a:off x="10053480" y="10029827"/>
            <a:ext cx="4924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dirty="0"/>
              <a:t>y</a:t>
            </a:r>
          </a:p>
        </p:txBody>
      </p:sp>
      <p:sp>
        <p:nvSpPr>
          <p:cNvPr id="25622" name="Text Box 20">
            <a:extLst>
              <a:ext uri="{FF2B5EF4-FFF2-40B4-BE49-F238E27FC236}">
                <a16:creationId xmlns:a16="http://schemas.microsoft.com/office/drawing/2014/main" id="{9EA30900-C73F-6182-45C6-75C56C313DEA}"/>
              </a:ext>
            </a:extLst>
          </p:cNvPr>
          <p:cNvSpPr txBox="1">
            <a:spLocks noChangeArrowheads="1"/>
          </p:cNvSpPr>
          <p:nvPr/>
        </p:nvSpPr>
        <p:spPr bwMode="auto">
          <a:xfrm>
            <a:off x="14833614" y="10001251"/>
            <a:ext cx="4571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dirty="0"/>
              <a:t>z</a:t>
            </a:r>
          </a:p>
        </p:txBody>
      </p:sp>
      <p:sp>
        <p:nvSpPr>
          <p:cNvPr id="25623" name="Text Box 21">
            <a:extLst>
              <a:ext uri="{FF2B5EF4-FFF2-40B4-BE49-F238E27FC236}">
                <a16:creationId xmlns:a16="http://schemas.microsoft.com/office/drawing/2014/main" id="{C0EE788A-5BDC-9727-89B1-B68F167E9365}"/>
              </a:ext>
            </a:extLst>
          </p:cNvPr>
          <p:cNvSpPr txBox="1">
            <a:spLocks noChangeArrowheads="1"/>
          </p:cNvSpPr>
          <p:nvPr/>
        </p:nvSpPr>
        <p:spPr bwMode="auto">
          <a:xfrm>
            <a:off x="7862731" y="4978401"/>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6</a:t>
            </a:r>
          </a:p>
        </p:txBody>
      </p:sp>
      <p:sp>
        <p:nvSpPr>
          <p:cNvPr id="25624" name="Text Box 22">
            <a:extLst>
              <a:ext uri="{FF2B5EF4-FFF2-40B4-BE49-F238E27FC236}">
                <a16:creationId xmlns:a16="http://schemas.microsoft.com/office/drawing/2014/main" id="{4C3BE318-EC43-7CF3-1F1F-F73E0B6005A1}"/>
              </a:ext>
            </a:extLst>
          </p:cNvPr>
          <p:cNvSpPr txBox="1">
            <a:spLocks noChangeArrowheads="1"/>
          </p:cNvSpPr>
          <p:nvPr/>
        </p:nvSpPr>
        <p:spPr bwMode="auto">
          <a:xfrm>
            <a:off x="12275981" y="3048001"/>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5</a:t>
            </a:r>
          </a:p>
        </p:txBody>
      </p:sp>
      <p:sp>
        <p:nvSpPr>
          <p:cNvPr id="25625" name="Text Box 23">
            <a:extLst>
              <a:ext uri="{FF2B5EF4-FFF2-40B4-BE49-F238E27FC236}">
                <a16:creationId xmlns:a16="http://schemas.microsoft.com/office/drawing/2014/main" id="{3ABC9EAA-91C4-4A5C-B30D-E57E75C35FE3}"/>
              </a:ext>
            </a:extLst>
          </p:cNvPr>
          <p:cNvSpPr txBox="1">
            <a:spLocks noChangeArrowheads="1"/>
          </p:cNvSpPr>
          <p:nvPr/>
        </p:nvSpPr>
        <p:spPr bwMode="auto">
          <a:xfrm>
            <a:off x="13658792" y="5207001"/>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–3</a:t>
            </a:r>
          </a:p>
        </p:txBody>
      </p:sp>
      <p:sp>
        <p:nvSpPr>
          <p:cNvPr id="25626" name="Text Box 24">
            <a:extLst>
              <a:ext uri="{FF2B5EF4-FFF2-40B4-BE49-F238E27FC236}">
                <a16:creationId xmlns:a16="http://schemas.microsoft.com/office/drawing/2014/main" id="{1256A101-6BF3-BDC5-E7F5-B1A6BF657E95}"/>
              </a:ext>
            </a:extLst>
          </p:cNvPr>
          <p:cNvSpPr txBox="1">
            <a:spLocks noChangeArrowheads="1"/>
          </p:cNvSpPr>
          <p:nvPr/>
        </p:nvSpPr>
        <p:spPr bwMode="auto">
          <a:xfrm>
            <a:off x="12244231" y="9394827"/>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9</a:t>
            </a:r>
          </a:p>
        </p:txBody>
      </p:sp>
      <p:sp>
        <p:nvSpPr>
          <p:cNvPr id="25627" name="Text Box 25">
            <a:extLst>
              <a:ext uri="{FF2B5EF4-FFF2-40B4-BE49-F238E27FC236}">
                <a16:creationId xmlns:a16="http://schemas.microsoft.com/office/drawing/2014/main" id="{0A9DAA89-7A85-E882-A8B1-8026628A02D7}"/>
              </a:ext>
            </a:extLst>
          </p:cNvPr>
          <p:cNvSpPr txBox="1">
            <a:spLocks noChangeArrowheads="1"/>
          </p:cNvSpPr>
          <p:nvPr/>
        </p:nvSpPr>
        <p:spPr bwMode="auto">
          <a:xfrm>
            <a:off x="15079507" y="6623051"/>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7</a:t>
            </a:r>
          </a:p>
        </p:txBody>
      </p:sp>
      <p:sp>
        <p:nvSpPr>
          <p:cNvPr id="25628" name="Text Box 26">
            <a:extLst>
              <a:ext uri="{FF2B5EF4-FFF2-40B4-BE49-F238E27FC236}">
                <a16:creationId xmlns:a16="http://schemas.microsoft.com/office/drawing/2014/main" id="{2C55B9BE-BEA8-EB0B-711D-D1AF0E07A129}"/>
              </a:ext>
            </a:extLst>
          </p:cNvPr>
          <p:cNvSpPr txBox="1">
            <a:spLocks noChangeArrowheads="1"/>
          </p:cNvSpPr>
          <p:nvPr/>
        </p:nvSpPr>
        <p:spPr bwMode="auto">
          <a:xfrm>
            <a:off x="7977031" y="8039101"/>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7</a:t>
            </a:r>
          </a:p>
        </p:txBody>
      </p:sp>
      <p:sp>
        <p:nvSpPr>
          <p:cNvPr id="25629" name="Text Box 27">
            <a:extLst>
              <a:ext uri="{FF2B5EF4-FFF2-40B4-BE49-F238E27FC236}">
                <a16:creationId xmlns:a16="http://schemas.microsoft.com/office/drawing/2014/main" id="{45A65E77-EF7E-0782-40C1-07F12823E3C4}"/>
              </a:ext>
            </a:extLst>
          </p:cNvPr>
          <p:cNvSpPr txBox="1">
            <a:spLocks noChangeArrowheads="1"/>
          </p:cNvSpPr>
          <p:nvPr/>
        </p:nvSpPr>
        <p:spPr bwMode="auto">
          <a:xfrm>
            <a:off x="9675657" y="5788027"/>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8</a:t>
            </a:r>
          </a:p>
        </p:txBody>
      </p:sp>
      <p:sp>
        <p:nvSpPr>
          <p:cNvPr id="25630" name="Line 28">
            <a:extLst>
              <a:ext uri="{FF2B5EF4-FFF2-40B4-BE49-F238E27FC236}">
                <a16:creationId xmlns:a16="http://schemas.microsoft.com/office/drawing/2014/main" id="{2F0750C6-4E83-63E8-ED2D-50F4D53E6918}"/>
              </a:ext>
            </a:extLst>
          </p:cNvPr>
          <p:cNvSpPr>
            <a:spLocks noChangeShapeType="1"/>
          </p:cNvSpPr>
          <p:nvPr/>
        </p:nvSpPr>
        <p:spPr bwMode="auto">
          <a:xfrm flipH="1">
            <a:off x="10868027" y="4330700"/>
            <a:ext cx="3521074"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5631" name="Text Box 29">
            <a:extLst>
              <a:ext uri="{FF2B5EF4-FFF2-40B4-BE49-F238E27FC236}">
                <a16:creationId xmlns:a16="http://schemas.microsoft.com/office/drawing/2014/main" id="{54F1D7FE-6341-453C-2A7A-29473DFD46B3}"/>
              </a:ext>
            </a:extLst>
          </p:cNvPr>
          <p:cNvSpPr txBox="1">
            <a:spLocks noChangeArrowheads="1"/>
          </p:cNvSpPr>
          <p:nvPr/>
        </p:nvSpPr>
        <p:spPr bwMode="auto">
          <a:xfrm>
            <a:off x="12074468" y="4229101"/>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–2</a:t>
            </a:r>
          </a:p>
        </p:txBody>
      </p:sp>
      <p:sp>
        <p:nvSpPr>
          <p:cNvPr id="25632" name="Line 30">
            <a:extLst>
              <a:ext uri="{FF2B5EF4-FFF2-40B4-BE49-F238E27FC236}">
                <a16:creationId xmlns:a16="http://schemas.microsoft.com/office/drawing/2014/main" id="{A2D5C4F3-1E00-8EA4-214C-F5F59DDB4372}"/>
              </a:ext>
            </a:extLst>
          </p:cNvPr>
          <p:cNvSpPr>
            <a:spLocks noChangeShapeType="1"/>
          </p:cNvSpPr>
          <p:nvPr/>
        </p:nvSpPr>
        <p:spPr bwMode="auto">
          <a:xfrm>
            <a:off x="10668000" y="4619627"/>
            <a:ext cx="4038600" cy="4298950"/>
          </a:xfrm>
          <a:prstGeom prst="line">
            <a:avLst/>
          </a:prstGeom>
          <a:noFill/>
          <a:ln w="38100">
            <a:solidFill>
              <a:srgbClr val="CC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5633" name="Text Box 31">
            <a:extLst>
              <a:ext uri="{FF2B5EF4-FFF2-40B4-BE49-F238E27FC236}">
                <a16:creationId xmlns:a16="http://schemas.microsoft.com/office/drawing/2014/main" id="{0FEAE986-BF24-E324-AB21-6A86BCD6083F}"/>
              </a:ext>
            </a:extLst>
          </p:cNvPr>
          <p:cNvSpPr txBox="1">
            <a:spLocks noChangeArrowheads="1"/>
          </p:cNvSpPr>
          <p:nvPr/>
        </p:nvSpPr>
        <p:spPr bwMode="auto">
          <a:xfrm>
            <a:off x="13506392" y="7042151"/>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–4</a:t>
            </a:r>
          </a:p>
        </p:txBody>
      </p:sp>
      <p:sp>
        <p:nvSpPr>
          <p:cNvPr id="25634" name="Text Box 32">
            <a:extLst>
              <a:ext uri="{FF2B5EF4-FFF2-40B4-BE49-F238E27FC236}">
                <a16:creationId xmlns:a16="http://schemas.microsoft.com/office/drawing/2014/main" id="{C60A8F5C-2B0D-3307-52D5-FB741E3C653F}"/>
              </a:ext>
            </a:extLst>
          </p:cNvPr>
          <p:cNvSpPr txBox="1">
            <a:spLocks noChangeArrowheads="1"/>
          </p:cNvSpPr>
          <p:nvPr/>
        </p:nvSpPr>
        <p:spPr bwMode="auto">
          <a:xfrm>
            <a:off x="12682381" y="7807327"/>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2</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a:extLst>
              <a:ext uri="{FF2B5EF4-FFF2-40B4-BE49-F238E27FC236}">
                <a16:creationId xmlns:a16="http://schemas.microsoft.com/office/drawing/2014/main" id="{46914A7E-7817-D01C-FD7B-7782CE8E7B60}"/>
              </a:ext>
            </a:extLst>
          </p:cNvPr>
          <p:cNvSpPr>
            <a:spLocks noGrp="1" noChangeArrowheads="1"/>
          </p:cNvSpPr>
          <p:nvPr>
            <p:ph type="title"/>
          </p:nvPr>
        </p:nvSpPr>
        <p:spPr/>
        <p:txBody>
          <a:bodyPr>
            <a:normAutofit fontScale="90000"/>
          </a:bodyPr>
          <a:lstStyle/>
          <a:p>
            <a:r>
              <a:rPr lang="en-US" altLang="en-US" u="sng"/>
              <a:t>Example</a:t>
            </a:r>
            <a:endParaRPr lang="en-US" altLang="en-US"/>
          </a:p>
        </p:txBody>
      </p:sp>
      <p:sp>
        <p:nvSpPr>
          <p:cNvPr id="26627" name="Slide Number Placeholder 3">
            <a:extLst>
              <a:ext uri="{FF2B5EF4-FFF2-40B4-BE49-F238E27FC236}">
                <a16:creationId xmlns:a16="http://schemas.microsoft.com/office/drawing/2014/main" id="{6C559A14-2482-778D-0C10-8836FAB3ECB4}"/>
              </a:ext>
            </a:extLst>
          </p:cNvPr>
          <p:cNvSpPr>
            <a:spLocks noGrp="1"/>
          </p:cNvSpPr>
          <p:nvPr>
            <p:ph type="sldNum" sz="quarter" idx="4294967295"/>
          </p:nvPr>
        </p:nvSpPr>
        <p:spPr>
          <a:xfrm>
            <a:off x="20840700" y="26377900"/>
            <a:ext cx="3543300" cy="533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Times New Roman" panose="02020603050405020304" pitchFamily="18" charset="0"/>
              </a:defRPr>
            </a:lvl1pPr>
            <a:lvl2pPr marL="1485900" indent="-571500">
              <a:defRPr sz="4800">
                <a:solidFill>
                  <a:schemeClr val="tx1"/>
                </a:solidFill>
                <a:latin typeface="Times New Roman" panose="02020603050405020304" pitchFamily="18" charset="0"/>
              </a:defRPr>
            </a:lvl2pPr>
            <a:lvl3pPr marL="2286000" indent="-457200">
              <a:defRPr sz="4800">
                <a:solidFill>
                  <a:schemeClr val="tx1"/>
                </a:solidFill>
                <a:latin typeface="Times New Roman" panose="02020603050405020304" pitchFamily="18" charset="0"/>
              </a:defRPr>
            </a:lvl3pPr>
            <a:lvl4pPr marL="3200400" indent="-457200">
              <a:defRPr sz="4800">
                <a:solidFill>
                  <a:schemeClr val="tx1"/>
                </a:solidFill>
                <a:latin typeface="Times New Roman" panose="02020603050405020304" pitchFamily="18" charset="0"/>
              </a:defRPr>
            </a:lvl4pPr>
            <a:lvl5pPr marL="4114800" indent="-457200">
              <a:defRPr sz="4800">
                <a:solidFill>
                  <a:schemeClr val="tx1"/>
                </a:solidFill>
                <a:latin typeface="Times New Roman" panose="02020603050405020304" pitchFamily="18" charset="0"/>
              </a:defRPr>
            </a:lvl5pPr>
            <a:lvl6pPr marL="5029200" indent="-457200" eaLnBrk="0" fontAlgn="base" hangingPunct="0">
              <a:spcBef>
                <a:spcPct val="0"/>
              </a:spcBef>
              <a:spcAft>
                <a:spcPct val="0"/>
              </a:spcAft>
              <a:defRPr sz="4800">
                <a:solidFill>
                  <a:schemeClr val="tx1"/>
                </a:solidFill>
                <a:latin typeface="Times New Roman" panose="02020603050405020304" pitchFamily="18" charset="0"/>
              </a:defRPr>
            </a:lvl6pPr>
            <a:lvl7pPr marL="5943600" indent="-457200" eaLnBrk="0" fontAlgn="base" hangingPunct="0">
              <a:spcBef>
                <a:spcPct val="0"/>
              </a:spcBef>
              <a:spcAft>
                <a:spcPct val="0"/>
              </a:spcAft>
              <a:defRPr sz="4800">
                <a:solidFill>
                  <a:schemeClr val="tx1"/>
                </a:solidFill>
                <a:latin typeface="Times New Roman" panose="02020603050405020304" pitchFamily="18" charset="0"/>
              </a:defRPr>
            </a:lvl7pPr>
            <a:lvl8pPr marL="6858000" indent="-457200" eaLnBrk="0" fontAlgn="base" hangingPunct="0">
              <a:spcBef>
                <a:spcPct val="0"/>
              </a:spcBef>
              <a:spcAft>
                <a:spcPct val="0"/>
              </a:spcAft>
              <a:defRPr sz="4800">
                <a:solidFill>
                  <a:schemeClr val="tx1"/>
                </a:solidFill>
                <a:latin typeface="Times New Roman" panose="02020603050405020304" pitchFamily="18" charset="0"/>
              </a:defRPr>
            </a:lvl8pPr>
            <a:lvl9pPr marL="7772400" indent="-457200" eaLnBrk="0" fontAlgn="base" hangingPunct="0">
              <a:spcBef>
                <a:spcPct val="0"/>
              </a:spcBef>
              <a:spcAft>
                <a:spcPct val="0"/>
              </a:spcAft>
              <a:defRPr sz="4800">
                <a:solidFill>
                  <a:schemeClr val="tx1"/>
                </a:solidFill>
                <a:latin typeface="Times New Roman" panose="02020603050405020304" pitchFamily="18" charset="0"/>
              </a:defRPr>
            </a:lvl9pPr>
          </a:lstStyle>
          <a:p>
            <a:r>
              <a:rPr lang="en-US" altLang="en-US" sz="2800">
                <a:solidFill>
                  <a:schemeClr val="hlink"/>
                </a:solidFill>
              </a:rPr>
              <a:t> Single-source SPs -  </a:t>
            </a:r>
            <a:fld id="{081E1E83-6C6C-8442-903B-027F05F30C29}" type="slidenum">
              <a:rPr lang="en-US" altLang="en-US" sz="2800">
                <a:solidFill>
                  <a:schemeClr val="hlink"/>
                </a:solidFill>
              </a:rPr>
              <a:pPr/>
              <a:t>23</a:t>
            </a:fld>
            <a:endParaRPr lang="en-US" altLang="en-US" sz="2800">
              <a:solidFill>
                <a:schemeClr val="hlink"/>
              </a:solidFill>
            </a:endParaRPr>
          </a:p>
        </p:txBody>
      </p:sp>
      <p:sp>
        <p:nvSpPr>
          <p:cNvPr id="26629" name="Oval 3">
            <a:extLst>
              <a:ext uri="{FF2B5EF4-FFF2-40B4-BE49-F238E27FC236}">
                <a16:creationId xmlns:a16="http://schemas.microsoft.com/office/drawing/2014/main" id="{214A1AB7-F816-D5EF-ACE0-E12A6AA137C5}"/>
              </a:ext>
            </a:extLst>
          </p:cNvPr>
          <p:cNvSpPr>
            <a:spLocks noChangeArrowheads="1"/>
          </p:cNvSpPr>
          <p:nvPr/>
        </p:nvSpPr>
        <p:spPr bwMode="auto">
          <a:xfrm>
            <a:off x="6623050" y="6461126"/>
            <a:ext cx="1298576" cy="1241424"/>
          </a:xfrm>
          <a:prstGeom prst="ellipse">
            <a:avLst/>
          </a:prstGeom>
          <a:solidFill>
            <a:srgbClr val="CCECFF"/>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800" b="1"/>
              <a:t>0</a:t>
            </a:r>
          </a:p>
        </p:txBody>
      </p:sp>
      <p:sp>
        <p:nvSpPr>
          <p:cNvPr id="26630" name="Oval 4">
            <a:extLst>
              <a:ext uri="{FF2B5EF4-FFF2-40B4-BE49-F238E27FC236}">
                <a16:creationId xmlns:a16="http://schemas.microsoft.com/office/drawing/2014/main" id="{D0CAC354-574B-6F48-F53C-1F1283C1723E}"/>
              </a:ext>
            </a:extLst>
          </p:cNvPr>
          <p:cNvSpPr>
            <a:spLocks noChangeArrowheads="1"/>
          </p:cNvSpPr>
          <p:nvPr/>
        </p:nvSpPr>
        <p:spPr bwMode="auto">
          <a:xfrm>
            <a:off x="14357350" y="8899526"/>
            <a:ext cx="1298576" cy="1241424"/>
          </a:xfrm>
          <a:prstGeom prst="ellipse">
            <a:avLst/>
          </a:prstGeom>
          <a:solidFill>
            <a:srgbClr val="CCECFF"/>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800" b="1">
                <a:sym typeface="Symbol" pitchFamily="2" charset="2"/>
              </a:rPr>
              <a:t>2</a:t>
            </a:r>
            <a:endParaRPr lang="en-US" altLang="en-US" sz="4800" b="1"/>
          </a:p>
        </p:txBody>
      </p:sp>
      <p:sp>
        <p:nvSpPr>
          <p:cNvPr id="26631" name="Oval 5">
            <a:extLst>
              <a:ext uri="{FF2B5EF4-FFF2-40B4-BE49-F238E27FC236}">
                <a16:creationId xmlns:a16="http://schemas.microsoft.com/office/drawing/2014/main" id="{F946D5F1-847B-AED9-529D-56AB68EB4A77}"/>
              </a:ext>
            </a:extLst>
          </p:cNvPr>
          <p:cNvSpPr>
            <a:spLocks noChangeArrowheads="1"/>
          </p:cNvSpPr>
          <p:nvPr/>
        </p:nvSpPr>
        <p:spPr bwMode="auto">
          <a:xfrm>
            <a:off x="9594850" y="8915401"/>
            <a:ext cx="1298576" cy="1241426"/>
          </a:xfrm>
          <a:prstGeom prst="ellipse">
            <a:avLst/>
          </a:prstGeom>
          <a:solidFill>
            <a:srgbClr val="CCECFF"/>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800" b="1">
                <a:sym typeface="Symbol" pitchFamily="2" charset="2"/>
              </a:rPr>
              <a:t>7</a:t>
            </a:r>
            <a:endParaRPr lang="en-US" altLang="en-US" sz="4800" b="1"/>
          </a:p>
        </p:txBody>
      </p:sp>
      <p:sp>
        <p:nvSpPr>
          <p:cNvPr id="26632" name="Oval 6">
            <a:extLst>
              <a:ext uri="{FF2B5EF4-FFF2-40B4-BE49-F238E27FC236}">
                <a16:creationId xmlns:a16="http://schemas.microsoft.com/office/drawing/2014/main" id="{D7D5351A-AA85-99A5-76FA-A8267BE7E541}"/>
              </a:ext>
            </a:extLst>
          </p:cNvPr>
          <p:cNvSpPr>
            <a:spLocks noChangeArrowheads="1"/>
          </p:cNvSpPr>
          <p:nvPr/>
        </p:nvSpPr>
        <p:spPr bwMode="auto">
          <a:xfrm>
            <a:off x="14347827" y="3530601"/>
            <a:ext cx="1298574" cy="1241426"/>
          </a:xfrm>
          <a:prstGeom prst="ellipse">
            <a:avLst/>
          </a:prstGeom>
          <a:solidFill>
            <a:srgbClr val="CCECFF"/>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800" b="1">
                <a:sym typeface="Symbol" pitchFamily="2" charset="2"/>
              </a:rPr>
              <a:t>4</a:t>
            </a:r>
            <a:endParaRPr lang="en-US" altLang="en-US" sz="4800" b="1"/>
          </a:p>
        </p:txBody>
      </p:sp>
      <p:sp>
        <p:nvSpPr>
          <p:cNvPr id="26633" name="Oval 7">
            <a:extLst>
              <a:ext uri="{FF2B5EF4-FFF2-40B4-BE49-F238E27FC236}">
                <a16:creationId xmlns:a16="http://schemas.microsoft.com/office/drawing/2014/main" id="{B476502F-7751-BE17-C5FF-ACBEF367E406}"/>
              </a:ext>
            </a:extLst>
          </p:cNvPr>
          <p:cNvSpPr>
            <a:spLocks noChangeArrowheads="1"/>
          </p:cNvSpPr>
          <p:nvPr/>
        </p:nvSpPr>
        <p:spPr bwMode="auto">
          <a:xfrm>
            <a:off x="9632950" y="3530601"/>
            <a:ext cx="1298576" cy="1241426"/>
          </a:xfrm>
          <a:prstGeom prst="ellipse">
            <a:avLst/>
          </a:prstGeom>
          <a:solidFill>
            <a:srgbClr val="CCECFF"/>
          </a:solidFill>
          <a:ln w="12700">
            <a:solidFill>
              <a:schemeClr val="tx1"/>
            </a:solidFill>
            <a:round/>
            <a:headEnd type="none" w="sm" len="sm"/>
            <a:tailEnd type="none" w="sm" len="sm"/>
          </a:ln>
          <a:effectLst>
            <a:glow rad="228600">
              <a:schemeClr val="accent4">
                <a:satMod val="175000"/>
                <a:alpha val="40000"/>
              </a:schemeClr>
            </a:glow>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800" b="1">
                <a:sym typeface="Symbol" pitchFamily="2" charset="2"/>
              </a:rPr>
              <a:t>2</a:t>
            </a:r>
            <a:endParaRPr lang="en-US" altLang="en-US" sz="4800" b="1"/>
          </a:p>
        </p:txBody>
      </p:sp>
      <p:sp>
        <p:nvSpPr>
          <p:cNvPr id="26634" name="Line 8">
            <a:extLst>
              <a:ext uri="{FF2B5EF4-FFF2-40B4-BE49-F238E27FC236}">
                <a16:creationId xmlns:a16="http://schemas.microsoft.com/office/drawing/2014/main" id="{06AB469B-7FCE-03F1-F63C-5E67894E5C75}"/>
              </a:ext>
            </a:extLst>
          </p:cNvPr>
          <p:cNvSpPr>
            <a:spLocks noChangeShapeType="1"/>
          </p:cNvSpPr>
          <p:nvPr/>
        </p:nvSpPr>
        <p:spPr bwMode="auto">
          <a:xfrm flipV="1">
            <a:off x="7635877" y="4559300"/>
            <a:ext cx="2165350" cy="199390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6635" name="Line 9">
            <a:extLst>
              <a:ext uri="{FF2B5EF4-FFF2-40B4-BE49-F238E27FC236}">
                <a16:creationId xmlns:a16="http://schemas.microsoft.com/office/drawing/2014/main" id="{DDD04AEB-659B-98D5-5754-76EDC5BCDCDC}"/>
              </a:ext>
            </a:extLst>
          </p:cNvPr>
          <p:cNvSpPr>
            <a:spLocks noChangeShapeType="1"/>
          </p:cNvSpPr>
          <p:nvPr/>
        </p:nvSpPr>
        <p:spPr bwMode="auto">
          <a:xfrm>
            <a:off x="7753351" y="7534276"/>
            <a:ext cx="1962150" cy="1587500"/>
          </a:xfrm>
          <a:prstGeom prst="line">
            <a:avLst/>
          </a:prstGeom>
          <a:noFill/>
          <a:ln w="38100">
            <a:solidFill>
              <a:srgbClr val="CC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6636" name="Line 10">
            <a:extLst>
              <a:ext uri="{FF2B5EF4-FFF2-40B4-BE49-F238E27FC236}">
                <a16:creationId xmlns:a16="http://schemas.microsoft.com/office/drawing/2014/main" id="{E41683F2-FD6D-3645-1CEE-641F762FF81B}"/>
              </a:ext>
            </a:extLst>
          </p:cNvPr>
          <p:cNvSpPr>
            <a:spLocks noChangeShapeType="1"/>
          </p:cNvSpPr>
          <p:nvPr/>
        </p:nvSpPr>
        <p:spPr bwMode="auto">
          <a:xfrm>
            <a:off x="10207627" y="4733927"/>
            <a:ext cx="28574" cy="4156074"/>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6637" name="Line 11">
            <a:extLst>
              <a:ext uri="{FF2B5EF4-FFF2-40B4-BE49-F238E27FC236}">
                <a16:creationId xmlns:a16="http://schemas.microsoft.com/office/drawing/2014/main" id="{3B22F9C5-4B99-D121-7A5E-EF31AEF6192C}"/>
              </a:ext>
            </a:extLst>
          </p:cNvPr>
          <p:cNvSpPr>
            <a:spLocks noChangeShapeType="1"/>
          </p:cNvSpPr>
          <p:nvPr/>
        </p:nvSpPr>
        <p:spPr bwMode="auto">
          <a:xfrm flipV="1">
            <a:off x="15014576" y="4749800"/>
            <a:ext cx="0" cy="412750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6638" name="Line 12">
            <a:extLst>
              <a:ext uri="{FF2B5EF4-FFF2-40B4-BE49-F238E27FC236}">
                <a16:creationId xmlns:a16="http://schemas.microsoft.com/office/drawing/2014/main" id="{651F4AB8-E5D9-D381-4343-CC5B4B34EAE4}"/>
              </a:ext>
            </a:extLst>
          </p:cNvPr>
          <p:cNvSpPr>
            <a:spLocks noChangeShapeType="1"/>
          </p:cNvSpPr>
          <p:nvPr/>
        </p:nvSpPr>
        <p:spPr bwMode="auto">
          <a:xfrm>
            <a:off x="10896601" y="9525000"/>
            <a:ext cx="3463926"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6639" name="Line 13">
            <a:extLst>
              <a:ext uri="{FF2B5EF4-FFF2-40B4-BE49-F238E27FC236}">
                <a16:creationId xmlns:a16="http://schemas.microsoft.com/office/drawing/2014/main" id="{CBDA57B1-6483-3CDD-BAA0-40A4B63FF34F}"/>
              </a:ext>
            </a:extLst>
          </p:cNvPr>
          <p:cNvSpPr>
            <a:spLocks noChangeShapeType="1"/>
          </p:cNvSpPr>
          <p:nvPr/>
        </p:nvSpPr>
        <p:spPr bwMode="auto">
          <a:xfrm>
            <a:off x="10826751" y="3829050"/>
            <a:ext cx="3552826" cy="28576"/>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6640" name="Line 14">
            <a:extLst>
              <a:ext uri="{FF2B5EF4-FFF2-40B4-BE49-F238E27FC236}">
                <a16:creationId xmlns:a16="http://schemas.microsoft.com/office/drawing/2014/main" id="{9FF5E82B-8F71-C234-0831-0A22FF6C6118}"/>
              </a:ext>
            </a:extLst>
          </p:cNvPr>
          <p:cNvSpPr>
            <a:spLocks noChangeShapeType="1"/>
          </p:cNvSpPr>
          <p:nvPr/>
        </p:nvSpPr>
        <p:spPr bwMode="auto">
          <a:xfrm flipV="1">
            <a:off x="10725151" y="4530727"/>
            <a:ext cx="3752850" cy="4591050"/>
          </a:xfrm>
          <a:prstGeom prst="line">
            <a:avLst/>
          </a:prstGeom>
          <a:noFill/>
          <a:ln w="38100">
            <a:solidFill>
              <a:srgbClr val="CC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6641" name="Line 15">
            <a:extLst>
              <a:ext uri="{FF2B5EF4-FFF2-40B4-BE49-F238E27FC236}">
                <a16:creationId xmlns:a16="http://schemas.microsoft.com/office/drawing/2014/main" id="{1CC07DDB-6480-B0B6-92E5-1EAA79847349}"/>
              </a:ext>
            </a:extLst>
          </p:cNvPr>
          <p:cNvSpPr>
            <a:spLocks noChangeShapeType="1"/>
          </p:cNvSpPr>
          <p:nvPr/>
        </p:nvSpPr>
        <p:spPr bwMode="auto">
          <a:xfrm flipH="1" flipV="1">
            <a:off x="7924800" y="7102476"/>
            <a:ext cx="6581776" cy="201930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6642" name="Text Box 16">
            <a:extLst>
              <a:ext uri="{FF2B5EF4-FFF2-40B4-BE49-F238E27FC236}">
                <a16:creationId xmlns:a16="http://schemas.microsoft.com/office/drawing/2014/main" id="{1EB1D36E-7692-551F-5356-B4DDE42C4FCB}"/>
              </a:ext>
            </a:extLst>
          </p:cNvPr>
          <p:cNvSpPr txBox="1">
            <a:spLocks noChangeArrowheads="1"/>
          </p:cNvSpPr>
          <p:nvPr/>
        </p:nvSpPr>
        <p:spPr bwMode="auto">
          <a:xfrm>
            <a:off x="6174757" y="6623051"/>
            <a:ext cx="42351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dirty="0"/>
              <a:t>s</a:t>
            </a:r>
          </a:p>
        </p:txBody>
      </p:sp>
      <p:sp>
        <p:nvSpPr>
          <p:cNvPr id="26643" name="Text Box 17">
            <a:extLst>
              <a:ext uri="{FF2B5EF4-FFF2-40B4-BE49-F238E27FC236}">
                <a16:creationId xmlns:a16="http://schemas.microsoft.com/office/drawing/2014/main" id="{B329FA68-10D1-77A1-1B87-B8E2A5169248}"/>
              </a:ext>
            </a:extLst>
          </p:cNvPr>
          <p:cNvSpPr txBox="1">
            <a:spLocks noChangeArrowheads="1"/>
          </p:cNvSpPr>
          <p:nvPr/>
        </p:nvSpPr>
        <p:spPr bwMode="auto">
          <a:xfrm>
            <a:off x="10093034" y="2698751"/>
            <a:ext cx="3561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dirty="0"/>
              <a:t>t</a:t>
            </a:r>
          </a:p>
        </p:txBody>
      </p:sp>
      <p:sp>
        <p:nvSpPr>
          <p:cNvPr id="26644" name="Text Box 18">
            <a:extLst>
              <a:ext uri="{FF2B5EF4-FFF2-40B4-BE49-F238E27FC236}">
                <a16:creationId xmlns:a16="http://schemas.microsoft.com/office/drawing/2014/main" id="{C95D9EED-6284-B03D-A89B-C23718102D97}"/>
              </a:ext>
            </a:extLst>
          </p:cNvPr>
          <p:cNvSpPr txBox="1">
            <a:spLocks noChangeArrowheads="1"/>
          </p:cNvSpPr>
          <p:nvPr/>
        </p:nvSpPr>
        <p:spPr bwMode="auto">
          <a:xfrm>
            <a:off x="14758830" y="2698751"/>
            <a:ext cx="4924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dirty="0"/>
              <a:t>x</a:t>
            </a:r>
          </a:p>
        </p:txBody>
      </p:sp>
      <p:sp>
        <p:nvSpPr>
          <p:cNvPr id="26645" name="Text Box 19">
            <a:extLst>
              <a:ext uri="{FF2B5EF4-FFF2-40B4-BE49-F238E27FC236}">
                <a16:creationId xmlns:a16="http://schemas.microsoft.com/office/drawing/2014/main" id="{D8572197-A46E-03A7-1640-A1DB772C5F34}"/>
              </a:ext>
            </a:extLst>
          </p:cNvPr>
          <p:cNvSpPr txBox="1">
            <a:spLocks noChangeArrowheads="1"/>
          </p:cNvSpPr>
          <p:nvPr/>
        </p:nvSpPr>
        <p:spPr bwMode="auto">
          <a:xfrm>
            <a:off x="10053480" y="10029827"/>
            <a:ext cx="4924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dirty="0"/>
              <a:t>y</a:t>
            </a:r>
          </a:p>
        </p:txBody>
      </p:sp>
      <p:sp>
        <p:nvSpPr>
          <p:cNvPr id="26646" name="Text Box 20">
            <a:extLst>
              <a:ext uri="{FF2B5EF4-FFF2-40B4-BE49-F238E27FC236}">
                <a16:creationId xmlns:a16="http://schemas.microsoft.com/office/drawing/2014/main" id="{67F102D6-D071-6E3F-1FDF-CDB7107935F9}"/>
              </a:ext>
            </a:extLst>
          </p:cNvPr>
          <p:cNvSpPr txBox="1">
            <a:spLocks noChangeArrowheads="1"/>
          </p:cNvSpPr>
          <p:nvPr/>
        </p:nvSpPr>
        <p:spPr bwMode="auto">
          <a:xfrm>
            <a:off x="14833614" y="10001251"/>
            <a:ext cx="4571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dirty="0"/>
              <a:t>z</a:t>
            </a:r>
          </a:p>
        </p:txBody>
      </p:sp>
      <p:sp>
        <p:nvSpPr>
          <p:cNvPr id="26647" name="Text Box 21">
            <a:extLst>
              <a:ext uri="{FF2B5EF4-FFF2-40B4-BE49-F238E27FC236}">
                <a16:creationId xmlns:a16="http://schemas.microsoft.com/office/drawing/2014/main" id="{91D57893-4087-A71C-16E6-DD932F22C598}"/>
              </a:ext>
            </a:extLst>
          </p:cNvPr>
          <p:cNvSpPr txBox="1">
            <a:spLocks noChangeArrowheads="1"/>
          </p:cNvSpPr>
          <p:nvPr/>
        </p:nvSpPr>
        <p:spPr bwMode="auto">
          <a:xfrm>
            <a:off x="7862731" y="4978401"/>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6</a:t>
            </a:r>
          </a:p>
        </p:txBody>
      </p:sp>
      <p:sp>
        <p:nvSpPr>
          <p:cNvPr id="26648" name="Text Box 22">
            <a:extLst>
              <a:ext uri="{FF2B5EF4-FFF2-40B4-BE49-F238E27FC236}">
                <a16:creationId xmlns:a16="http://schemas.microsoft.com/office/drawing/2014/main" id="{6594D253-96BC-E8B0-E99A-3E27F3F7606B}"/>
              </a:ext>
            </a:extLst>
          </p:cNvPr>
          <p:cNvSpPr txBox="1">
            <a:spLocks noChangeArrowheads="1"/>
          </p:cNvSpPr>
          <p:nvPr/>
        </p:nvSpPr>
        <p:spPr bwMode="auto">
          <a:xfrm>
            <a:off x="12275981" y="3048001"/>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5</a:t>
            </a:r>
          </a:p>
        </p:txBody>
      </p:sp>
      <p:sp>
        <p:nvSpPr>
          <p:cNvPr id="26649" name="Text Box 23">
            <a:extLst>
              <a:ext uri="{FF2B5EF4-FFF2-40B4-BE49-F238E27FC236}">
                <a16:creationId xmlns:a16="http://schemas.microsoft.com/office/drawing/2014/main" id="{ACFB3575-08C2-B7C6-3143-43385D9AEEDE}"/>
              </a:ext>
            </a:extLst>
          </p:cNvPr>
          <p:cNvSpPr txBox="1">
            <a:spLocks noChangeArrowheads="1"/>
          </p:cNvSpPr>
          <p:nvPr/>
        </p:nvSpPr>
        <p:spPr bwMode="auto">
          <a:xfrm>
            <a:off x="13658792" y="5207001"/>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–3</a:t>
            </a:r>
          </a:p>
        </p:txBody>
      </p:sp>
      <p:sp>
        <p:nvSpPr>
          <p:cNvPr id="26650" name="Text Box 24">
            <a:extLst>
              <a:ext uri="{FF2B5EF4-FFF2-40B4-BE49-F238E27FC236}">
                <a16:creationId xmlns:a16="http://schemas.microsoft.com/office/drawing/2014/main" id="{0442569D-0971-D0AE-5A6E-EB99CD3D0ED0}"/>
              </a:ext>
            </a:extLst>
          </p:cNvPr>
          <p:cNvSpPr txBox="1">
            <a:spLocks noChangeArrowheads="1"/>
          </p:cNvSpPr>
          <p:nvPr/>
        </p:nvSpPr>
        <p:spPr bwMode="auto">
          <a:xfrm>
            <a:off x="12244231" y="9394827"/>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9</a:t>
            </a:r>
          </a:p>
        </p:txBody>
      </p:sp>
      <p:sp>
        <p:nvSpPr>
          <p:cNvPr id="26651" name="Text Box 25">
            <a:extLst>
              <a:ext uri="{FF2B5EF4-FFF2-40B4-BE49-F238E27FC236}">
                <a16:creationId xmlns:a16="http://schemas.microsoft.com/office/drawing/2014/main" id="{80F19E5C-76F6-C22A-C84E-66931A009C7B}"/>
              </a:ext>
            </a:extLst>
          </p:cNvPr>
          <p:cNvSpPr txBox="1">
            <a:spLocks noChangeArrowheads="1"/>
          </p:cNvSpPr>
          <p:nvPr/>
        </p:nvSpPr>
        <p:spPr bwMode="auto">
          <a:xfrm>
            <a:off x="15079507" y="6623051"/>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7</a:t>
            </a:r>
          </a:p>
        </p:txBody>
      </p:sp>
      <p:sp>
        <p:nvSpPr>
          <p:cNvPr id="26652" name="Text Box 26">
            <a:extLst>
              <a:ext uri="{FF2B5EF4-FFF2-40B4-BE49-F238E27FC236}">
                <a16:creationId xmlns:a16="http://schemas.microsoft.com/office/drawing/2014/main" id="{628E8B57-8DAA-A732-0E15-6BB595B6321C}"/>
              </a:ext>
            </a:extLst>
          </p:cNvPr>
          <p:cNvSpPr txBox="1">
            <a:spLocks noChangeArrowheads="1"/>
          </p:cNvSpPr>
          <p:nvPr/>
        </p:nvSpPr>
        <p:spPr bwMode="auto">
          <a:xfrm>
            <a:off x="7977031" y="8039101"/>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7</a:t>
            </a:r>
          </a:p>
        </p:txBody>
      </p:sp>
      <p:sp>
        <p:nvSpPr>
          <p:cNvPr id="26653" name="Text Box 27">
            <a:extLst>
              <a:ext uri="{FF2B5EF4-FFF2-40B4-BE49-F238E27FC236}">
                <a16:creationId xmlns:a16="http://schemas.microsoft.com/office/drawing/2014/main" id="{B6D127F7-6691-B3C4-610B-230870C45C80}"/>
              </a:ext>
            </a:extLst>
          </p:cNvPr>
          <p:cNvSpPr txBox="1">
            <a:spLocks noChangeArrowheads="1"/>
          </p:cNvSpPr>
          <p:nvPr/>
        </p:nvSpPr>
        <p:spPr bwMode="auto">
          <a:xfrm>
            <a:off x="9675657" y="5788027"/>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8</a:t>
            </a:r>
          </a:p>
        </p:txBody>
      </p:sp>
      <p:sp>
        <p:nvSpPr>
          <p:cNvPr id="26654" name="Line 28">
            <a:extLst>
              <a:ext uri="{FF2B5EF4-FFF2-40B4-BE49-F238E27FC236}">
                <a16:creationId xmlns:a16="http://schemas.microsoft.com/office/drawing/2014/main" id="{299FB4B5-E979-A3F8-B365-84B4396B3C7A}"/>
              </a:ext>
            </a:extLst>
          </p:cNvPr>
          <p:cNvSpPr>
            <a:spLocks noChangeShapeType="1"/>
          </p:cNvSpPr>
          <p:nvPr/>
        </p:nvSpPr>
        <p:spPr bwMode="auto">
          <a:xfrm flipH="1">
            <a:off x="10868027" y="4330700"/>
            <a:ext cx="3521074" cy="0"/>
          </a:xfrm>
          <a:prstGeom prst="line">
            <a:avLst/>
          </a:prstGeom>
          <a:noFill/>
          <a:ln w="38100">
            <a:solidFill>
              <a:srgbClr val="CC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6655" name="Text Box 29">
            <a:extLst>
              <a:ext uri="{FF2B5EF4-FFF2-40B4-BE49-F238E27FC236}">
                <a16:creationId xmlns:a16="http://schemas.microsoft.com/office/drawing/2014/main" id="{7860F034-BA4B-5D7D-8A86-6BAFC09C7E5B}"/>
              </a:ext>
            </a:extLst>
          </p:cNvPr>
          <p:cNvSpPr txBox="1">
            <a:spLocks noChangeArrowheads="1"/>
          </p:cNvSpPr>
          <p:nvPr/>
        </p:nvSpPr>
        <p:spPr bwMode="auto">
          <a:xfrm>
            <a:off x="12074468" y="4229101"/>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–2</a:t>
            </a:r>
          </a:p>
        </p:txBody>
      </p:sp>
      <p:sp>
        <p:nvSpPr>
          <p:cNvPr id="26656" name="Line 30">
            <a:extLst>
              <a:ext uri="{FF2B5EF4-FFF2-40B4-BE49-F238E27FC236}">
                <a16:creationId xmlns:a16="http://schemas.microsoft.com/office/drawing/2014/main" id="{5836B523-A88E-63AC-FCBD-993F11FF5E0D}"/>
              </a:ext>
            </a:extLst>
          </p:cNvPr>
          <p:cNvSpPr>
            <a:spLocks noChangeShapeType="1"/>
          </p:cNvSpPr>
          <p:nvPr/>
        </p:nvSpPr>
        <p:spPr bwMode="auto">
          <a:xfrm>
            <a:off x="10668000" y="4619627"/>
            <a:ext cx="4038600" cy="4298950"/>
          </a:xfrm>
          <a:prstGeom prst="line">
            <a:avLst/>
          </a:prstGeom>
          <a:noFill/>
          <a:ln w="38100">
            <a:solidFill>
              <a:srgbClr val="CC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6657" name="Text Box 31">
            <a:extLst>
              <a:ext uri="{FF2B5EF4-FFF2-40B4-BE49-F238E27FC236}">
                <a16:creationId xmlns:a16="http://schemas.microsoft.com/office/drawing/2014/main" id="{28977976-8917-A90F-5E45-DC576B7416AD}"/>
              </a:ext>
            </a:extLst>
          </p:cNvPr>
          <p:cNvSpPr txBox="1">
            <a:spLocks noChangeArrowheads="1"/>
          </p:cNvSpPr>
          <p:nvPr/>
        </p:nvSpPr>
        <p:spPr bwMode="auto">
          <a:xfrm>
            <a:off x="13506392" y="7042151"/>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–4</a:t>
            </a:r>
          </a:p>
        </p:txBody>
      </p:sp>
      <p:sp>
        <p:nvSpPr>
          <p:cNvPr id="26658" name="Text Box 32">
            <a:extLst>
              <a:ext uri="{FF2B5EF4-FFF2-40B4-BE49-F238E27FC236}">
                <a16:creationId xmlns:a16="http://schemas.microsoft.com/office/drawing/2014/main" id="{DD5466E9-D36E-C821-91E0-9F49361724AE}"/>
              </a:ext>
            </a:extLst>
          </p:cNvPr>
          <p:cNvSpPr txBox="1">
            <a:spLocks noChangeArrowheads="1"/>
          </p:cNvSpPr>
          <p:nvPr/>
        </p:nvSpPr>
        <p:spPr bwMode="auto">
          <a:xfrm>
            <a:off x="12682381" y="7807327"/>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2</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a:extLst>
              <a:ext uri="{FF2B5EF4-FFF2-40B4-BE49-F238E27FC236}">
                <a16:creationId xmlns:a16="http://schemas.microsoft.com/office/drawing/2014/main" id="{A4F0110C-246A-F5A0-D0A8-F2D2FA81D7B3}"/>
              </a:ext>
            </a:extLst>
          </p:cNvPr>
          <p:cNvSpPr>
            <a:spLocks noGrp="1" noChangeArrowheads="1"/>
          </p:cNvSpPr>
          <p:nvPr>
            <p:ph type="title"/>
          </p:nvPr>
        </p:nvSpPr>
        <p:spPr/>
        <p:txBody>
          <a:bodyPr>
            <a:normAutofit fontScale="90000"/>
          </a:bodyPr>
          <a:lstStyle/>
          <a:p>
            <a:r>
              <a:rPr lang="en-US" altLang="en-US" u="sng"/>
              <a:t>Example</a:t>
            </a:r>
            <a:endParaRPr lang="en-US" altLang="en-US"/>
          </a:p>
        </p:txBody>
      </p:sp>
      <p:sp>
        <p:nvSpPr>
          <p:cNvPr id="27651" name="Slide Number Placeholder 3">
            <a:extLst>
              <a:ext uri="{FF2B5EF4-FFF2-40B4-BE49-F238E27FC236}">
                <a16:creationId xmlns:a16="http://schemas.microsoft.com/office/drawing/2014/main" id="{28F214F7-91A6-A703-133F-5660C37B5242}"/>
              </a:ext>
            </a:extLst>
          </p:cNvPr>
          <p:cNvSpPr>
            <a:spLocks noGrp="1"/>
          </p:cNvSpPr>
          <p:nvPr>
            <p:ph type="sldNum" sz="quarter" idx="4294967295"/>
          </p:nvPr>
        </p:nvSpPr>
        <p:spPr>
          <a:xfrm>
            <a:off x="20840700" y="26377900"/>
            <a:ext cx="3543300" cy="533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800">
                <a:solidFill>
                  <a:schemeClr val="tx1"/>
                </a:solidFill>
                <a:latin typeface="Times New Roman" panose="02020603050405020304" pitchFamily="18" charset="0"/>
              </a:defRPr>
            </a:lvl1pPr>
            <a:lvl2pPr marL="1485900" indent="-571500">
              <a:defRPr sz="4800">
                <a:solidFill>
                  <a:schemeClr val="tx1"/>
                </a:solidFill>
                <a:latin typeface="Times New Roman" panose="02020603050405020304" pitchFamily="18" charset="0"/>
              </a:defRPr>
            </a:lvl2pPr>
            <a:lvl3pPr marL="2286000" indent="-457200">
              <a:defRPr sz="4800">
                <a:solidFill>
                  <a:schemeClr val="tx1"/>
                </a:solidFill>
                <a:latin typeface="Times New Roman" panose="02020603050405020304" pitchFamily="18" charset="0"/>
              </a:defRPr>
            </a:lvl3pPr>
            <a:lvl4pPr marL="3200400" indent="-457200">
              <a:defRPr sz="4800">
                <a:solidFill>
                  <a:schemeClr val="tx1"/>
                </a:solidFill>
                <a:latin typeface="Times New Roman" panose="02020603050405020304" pitchFamily="18" charset="0"/>
              </a:defRPr>
            </a:lvl4pPr>
            <a:lvl5pPr marL="4114800" indent="-457200">
              <a:defRPr sz="4800">
                <a:solidFill>
                  <a:schemeClr val="tx1"/>
                </a:solidFill>
                <a:latin typeface="Times New Roman" panose="02020603050405020304" pitchFamily="18" charset="0"/>
              </a:defRPr>
            </a:lvl5pPr>
            <a:lvl6pPr marL="5029200" indent="-457200" eaLnBrk="0" fontAlgn="base" hangingPunct="0">
              <a:spcBef>
                <a:spcPct val="0"/>
              </a:spcBef>
              <a:spcAft>
                <a:spcPct val="0"/>
              </a:spcAft>
              <a:defRPr sz="4800">
                <a:solidFill>
                  <a:schemeClr val="tx1"/>
                </a:solidFill>
                <a:latin typeface="Times New Roman" panose="02020603050405020304" pitchFamily="18" charset="0"/>
              </a:defRPr>
            </a:lvl6pPr>
            <a:lvl7pPr marL="5943600" indent="-457200" eaLnBrk="0" fontAlgn="base" hangingPunct="0">
              <a:spcBef>
                <a:spcPct val="0"/>
              </a:spcBef>
              <a:spcAft>
                <a:spcPct val="0"/>
              </a:spcAft>
              <a:defRPr sz="4800">
                <a:solidFill>
                  <a:schemeClr val="tx1"/>
                </a:solidFill>
                <a:latin typeface="Times New Roman" panose="02020603050405020304" pitchFamily="18" charset="0"/>
              </a:defRPr>
            </a:lvl7pPr>
            <a:lvl8pPr marL="6858000" indent="-457200" eaLnBrk="0" fontAlgn="base" hangingPunct="0">
              <a:spcBef>
                <a:spcPct val="0"/>
              </a:spcBef>
              <a:spcAft>
                <a:spcPct val="0"/>
              </a:spcAft>
              <a:defRPr sz="4800">
                <a:solidFill>
                  <a:schemeClr val="tx1"/>
                </a:solidFill>
                <a:latin typeface="Times New Roman" panose="02020603050405020304" pitchFamily="18" charset="0"/>
              </a:defRPr>
            </a:lvl8pPr>
            <a:lvl9pPr marL="7772400" indent="-457200" eaLnBrk="0" fontAlgn="base" hangingPunct="0">
              <a:spcBef>
                <a:spcPct val="0"/>
              </a:spcBef>
              <a:spcAft>
                <a:spcPct val="0"/>
              </a:spcAft>
              <a:defRPr sz="4800">
                <a:solidFill>
                  <a:schemeClr val="tx1"/>
                </a:solidFill>
                <a:latin typeface="Times New Roman" panose="02020603050405020304" pitchFamily="18" charset="0"/>
              </a:defRPr>
            </a:lvl9pPr>
          </a:lstStyle>
          <a:p>
            <a:r>
              <a:rPr lang="en-US" altLang="en-US" sz="2800">
                <a:solidFill>
                  <a:schemeClr val="hlink"/>
                </a:solidFill>
              </a:rPr>
              <a:t> Single-source SPs -  </a:t>
            </a:r>
            <a:fld id="{90592C6D-F799-DA42-8D4D-ED24F6BC8953}" type="slidenum">
              <a:rPr lang="en-US" altLang="en-US" sz="2800">
                <a:solidFill>
                  <a:schemeClr val="hlink"/>
                </a:solidFill>
              </a:rPr>
              <a:pPr/>
              <a:t>24</a:t>
            </a:fld>
            <a:endParaRPr lang="en-US" altLang="en-US" sz="2800">
              <a:solidFill>
                <a:schemeClr val="hlink"/>
              </a:solidFill>
            </a:endParaRPr>
          </a:p>
        </p:txBody>
      </p:sp>
      <p:sp>
        <p:nvSpPr>
          <p:cNvPr id="27653" name="Oval 3">
            <a:extLst>
              <a:ext uri="{FF2B5EF4-FFF2-40B4-BE49-F238E27FC236}">
                <a16:creationId xmlns:a16="http://schemas.microsoft.com/office/drawing/2014/main" id="{27E7F19C-AFDD-244A-6419-C52BA0863E36}"/>
              </a:ext>
            </a:extLst>
          </p:cNvPr>
          <p:cNvSpPr>
            <a:spLocks noChangeArrowheads="1"/>
          </p:cNvSpPr>
          <p:nvPr/>
        </p:nvSpPr>
        <p:spPr bwMode="auto">
          <a:xfrm>
            <a:off x="6623050" y="6461126"/>
            <a:ext cx="1298576" cy="1241424"/>
          </a:xfrm>
          <a:prstGeom prst="ellipse">
            <a:avLst/>
          </a:prstGeom>
          <a:solidFill>
            <a:srgbClr val="CCECFF"/>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800" b="1"/>
              <a:t>0</a:t>
            </a:r>
          </a:p>
        </p:txBody>
      </p:sp>
      <p:sp>
        <p:nvSpPr>
          <p:cNvPr id="27654" name="Oval 4">
            <a:extLst>
              <a:ext uri="{FF2B5EF4-FFF2-40B4-BE49-F238E27FC236}">
                <a16:creationId xmlns:a16="http://schemas.microsoft.com/office/drawing/2014/main" id="{68D6D404-290B-8FB1-5705-7782FCBD1D63}"/>
              </a:ext>
            </a:extLst>
          </p:cNvPr>
          <p:cNvSpPr>
            <a:spLocks noChangeArrowheads="1"/>
          </p:cNvSpPr>
          <p:nvPr/>
        </p:nvSpPr>
        <p:spPr bwMode="auto">
          <a:xfrm>
            <a:off x="14357350" y="8899526"/>
            <a:ext cx="1298576" cy="1241424"/>
          </a:xfrm>
          <a:prstGeom prst="ellipse">
            <a:avLst/>
          </a:prstGeom>
          <a:solidFill>
            <a:srgbClr val="CCECFF"/>
          </a:solidFill>
          <a:ln w="12700">
            <a:solidFill>
              <a:schemeClr val="tx1"/>
            </a:solidFill>
            <a:round/>
            <a:headEnd type="none" w="sm" len="sm"/>
            <a:tailEnd type="none" w="sm" len="sm"/>
          </a:ln>
          <a:effectLst>
            <a:glow rad="228600">
              <a:schemeClr val="accent4">
                <a:satMod val="175000"/>
                <a:alpha val="40000"/>
              </a:schemeClr>
            </a:glow>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800" b="1">
                <a:sym typeface="Symbol" pitchFamily="2" charset="2"/>
              </a:rPr>
              <a:t>-2</a:t>
            </a:r>
            <a:endParaRPr lang="en-US" altLang="en-US" sz="4800" b="1"/>
          </a:p>
        </p:txBody>
      </p:sp>
      <p:sp>
        <p:nvSpPr>
          <p:cNvPr id="27655" name="Oval 5">
            <a:extLst>
              <a:ext uri="{FF2B5EF4-FFF2-40B4-BE49-F238E27FC236}">
                <a16:creationId xmlns:a16="http://schemas.microsoft.com/office/drawing/2014/main" id="{A549A0AD-4FCB-5DFF-A5C0-BCE0CB9FB43A}"/>
              </a:ext>
            </a:extLst>
          </p:cNvPr>
          <p:cNvSpPr>
            <a:spLocks noChangeArrowheads="1"/>
          </p:cNvSpPr>
          <p:nvPr/>
        </p:nvSpPr>
        <p:spPr bwMode="auto">
          <a:xfrm>
            <a:off x="9594850" y="8915401"/>
            <a:ext cx="1298576" cy="1241426"/>
          </a:xfrm>
          <a:prstGeom prst="ellipse">
            <a:avLst/>
          </a:prstGeom>
          <a:solidFill>
            <a:srgbClr val="CCECFF"/>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800" b="1">
                <a:sym typeface="Symbol" pitchFamily="2" charset="2"/>
              </a:rPr>
              <a:t>7</a:t>
            </a:r>
            <a:endParaRPr lang="en-US" altLang="en-US" sz="4800" b="1"/>
          </a:p>
        </p:txBody>
      </p:sp>
      <p:sp>
        <p:nvSpPr>
          <p:cNvPr id="27656" name="Oval 6">
            <a:extLst>
              <a:ext uri="{FF2B5EF4-FFF2-40B4-BE49-F238E27FC236}">
                <a16:creationId xmlns:a16="http://schemas.microsoft.com/office/drawing/2014/main" id="{C1D83723-E855-8D0F-C449-4BE831899D38}"/>
              </a:ext>
            </a:extLst>
          </p:cNvPr>
          <p:cNvSpPr>
            <a:spLocks noChangeArrowheads="1"/>
          </p:cNvSpPr>
          <p:nvPr/>
        </p:nvSpPr>
        <p:spPr bwMode="auto">
          <a:xfrm>
            <a:off x="14347827" y="3530601"/>
            <a:ext cx="1298574" cy="1241426"/>
          </a:xfrm>
          <a:prstGeom prst="ellipse">
            <a:avLst/>
          </a:prstGeom>
          <a:solidFill>
            <a:srgbClr val="CCECFF"/>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800" b="1">
                <a:sym typeface="Symbol" pitchFamily="2" charset="2"/>
              </a:rPr>
              <a:t>4</a:t>
            </a:r>
            <a:endParaRPr lang="en-US" altLang="en-US" sz="4800" b="1"/>
          </a:p>
        </p:txBody>
      </p:sp>
      <p:sp>
        <p:nvSpPr>
          <p:cNvPr id="27657" name="Oval 7">
            <a:extLst>
              <a:ext uri="{FF2B5EF4-FFF2-40B4-BE49-F238E27FC236}">
                <a16:creationId xmlns:a16="http://schemas.microsoft.com/office/drawing/2014/main" id="{93B4E699-71F5-7587-56ED-8766BB505356}"/>
              </a:ext>
            </a:extLst>
          </p:cNvPr>
          <p:cNvSpPr>
            <a:spLocks noChangeArrowheads="1"/>
          </p:cNvSpPr>
          <p:nvPr/>
        </p:nvSpPr>
        <p:spPr bwMode="auto">
          <a:xfrm>
            <a:off x="9632950" y="3530601"/>
            <a:ext cx="1298576" cy="1241426"/>
          </a:xfrm>
          <a:prstGeom prst="ellipse">
            <a:avLst/>
          </a:prstGeom>
          <a:solidFill>
            <a:srgbClr val="CCECFF"/>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800" b="1">
                <a:sym typeface="Symbol" pitchFamily="2" charset="2"/>
              </a:rPr>
              <a:t>2</a:t>
            </a:r>
            <a:endParaRPr lang="en-US" altLang="en-US" sz="4800" b="1"/>
          </a:p>
        </p:txBody>
      </p:sp>
      <p:sp>
        <p:nvSpPr>
          <p:cNvPr id="27658" name="Line 8">
            <a:extLst>
              <a:ext uri="{FF2B5EF4-FFF2-40B4-BE49-F238E27FC236}">
                <a16:creationId xmlns:a16="http://schemas.microsoft.com/office/drawing/2014/main" id="{CF824E36-A24A-3E88-D835-27755AD77904}"/>
              </a:ext>
            </a:extLst>
          </p:cNvPr>
          <p:cNvSpPr>
            <a:spLocks noChangeShapeType="1"/>
          </p:cNvSpPr>
          <p:nvPr/>
        </p:nvSpPr>
        <p:spPr bwMode="auto">
          <a:xfrm flipV="1">
            <a:off x="7635877" y="4559300"/>
            <a:ext cx="2165350" cy="199390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7659" name="Line 9">
            <a:extLst>
              <a:ext uri="{FF2B5EF4-FFF2-40B4-BE49-F238E27FC236}">
                <a16:creationId xmlns:a16="http://schemas.microsoft.com/office/drawing/2014/main" id="{6065619E-3412-1826-B5F0-D42B422873E9}"/>
              </a:ext>
            </a:extLst>
          </p:cNvPr>
          <p:cNvSpPr>
            <a:spLocks noChangeShapeType="1"/>
          </p:cNvSpPr>
          <p:nvPr/>
        </p:nvSpPr>
        <p:spPr bwMode="auto">
          <a:xfrm>
            <a:off x="7753351" y="7534276"/>
            <a:ext cx="1962150" cy="1587500"/>
          </a:xfrm>
          <a:prstGeom prst="line">
            <a:avLst/>
          </a:prstGeom>
          <a:noFill/>
          <a:ln w="38100">
            <a:solidFill>
              <a:srgbClr val="CC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7660" name="Line 10">
            <a:extLst>
              <a:ext uri="{FF2B5EF4-FFF2-40B4-BE49-F238E27FC236}">
                <a16:creationId xmlns:a16="http://schemas.microsoft.com/office/drawing/2014/main" id="{AD05A0AD-C354-EFAA-75C7-FFA7A638EC26}"/>
              </a:ext>
            </a:extLst>
          </p:cNvPr>
          <p:cNvSpPr>
            <a:spLocks noChangeShapeType="1"/>
          </p:cNvSpPr>
          <p:nvPr/>
        </p:nvSpPr>
        <p:spPr bwMode="auto">
          <a:xfrm>
            <a:off x="10207627" y="4733927"/>
            <a:ext cx="28574" cy="4156074"/>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7661" name="Line 11">
            <a:extLst>
              <a:ext uri="{FF2B5EF4-FFF2-40B4-BE49-F238E27FC236}">
                <a16:creationId xmlns:a16="http://schemas.microsoft.com/office/drawing/2014/main" id="{BD8A2073-6B53-A2E6-E9A1-8325CD1BEA12}"/>
              </a:ext>
            </a:extLst>
          </p:cNvPr>
          <p:cNvSpPr>
            <a:spLocks noChangeShapeType="1"/>
          </p:cNvSpPr>
          <p:nvPr/>
        </p:nvSpPr>
        <p:spPr bwMode="auto">
          <a:xfrm flipV="1">
            <a:off x="15014576" y="4749800"/>
            <a:ext cx="0" cy="412750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7662" name="Line 12">
            <a:extLst>
              <a:ext uri="{FF2B5EF4-FFF2-40B4-BE49-F238E27FC236}">
                <a16:creationId xmlns:a16="http://schemas.microsoft.com/office/drawing/2014/main" id="{8B30DF89-6A29-4F55-FE0B-6D7990978C42}"/>
              </a:ext>
            </a:extLst>
          </p:cNvPr>
          <p:cNvSpPr>
            <a:spLocks noChangeShapeType="1"/>
          </p:cNvSpPr>
          <p:nvPr/>
        </p:nvSpPr>
        <p:spPr bwMode="auto">
          <a:xfrm>
            <a:off x="10896601" y="9525000"/>
            <a:ext cx="3463926" cy="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7663" name="Line 13">
            <a:extLst>
              <a:ext uri="{FF2B5EF4-FFF2-40B4-BE49-F238E27FC236}">
                <a16:creationId xmlns:a16="http://schemas.microsoft.com/office/drawing/2014/main" id="{8F0F37E4-71E4-193F-36BE-29BAD47BDE7B}"/>
              </a:ext>
            </a:extLst>
          </p:cNvPr>
          <p:cNvSpPr>
            <a:spLocks noChangeShapeType="1"/>
          </p:cNvSpPr>
          <p:nvPr/>
        </p:nvSpPr>
        <p:spPr bwMode="auto">
          <a:xfrm>
            <a:off x="10826751" y="3829050"/>
            <a:ext cx="3552826" cy="28576"/>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7664" name="Line 14">
            <a:extLst>
              <a:ext uri="{FF2B5EF4-FFF2-40B4-BE49-F238E27FC236}">
                <a16:creationId xmlns:a16="http://schemas.microsoft.com/office/drawing/2014/main" id="{B86DD31A-0083-014A-EC7B-15AD5766CFCF}"/>
              </a:ext>
            </a:extLst>
          </p:cNvPr>
          <p:cNvSpPr>
            <a:spLocks noChangeShapeType="1"/>
          </p:cNvSpPr>
          <p:nvPr/>
        </p:nvSpPr>
        <p:spPr bwMode="auto">
          <a:xfrm flipV="1">
            <a:off x="10725151" y="4530727"/>
            <a:ext cx="3752850" cy="4591050"/>
          </a:xfrm>
          <a:prstGeom prst="line">
            <a:avLst/>
          </a:prstGeom>
          <a:noFill/>
          <a:ln w="38100">
            <a:solidFill>
              <a:srgbClr val="CC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7665" name="Line 15">
            <a:extLst>
              <a:ext uri="{FF2B5EF4-FFF2-40B4-BE49-F238E27FC236}">
                <a16:creationId xmlns:a16="http://schemas.microsoft.com/office/drawing/2014/main" id="{7EE13F2F-665C-3ACE-249F-D1ED4A25BDCA}"/>
              </a:ext>
            </a:extLst>
          </p:cNvPr>
          <p:cNvSpPr>
            <a:spLocks noChangeShapeType="1"/>
          </p:cNvSpPr>
          <p:nvPr/>
        </p:nvSpPr>
        <p:spPr bwMode="auto">
          <a:xfrm flipH="1" flipV="1">
            <a:off x="7924800" y="7102476"/>
            <a:ext cx="6581776" cy="201930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7666" name="Text Box 16">
            <a:extLst>
              <a:ext uri="{FF2B5EF4-FFF2-40B4-BE49-F238E27FC236}">
                <a16:creationId xmlns:a16="http://schemas.microsoft.com/office/drawing/2014/main" id="{2DAC89D1-1B43-3F1C-AF02-614561A620F9}"/>
              </a:ext>
            </a:extLst>
          </p:cNvPr>
          <p:cNvSpPr txBox="1">
            <a:spLocks noChangeArrowheads="1"/>
          </p:cNvSpPr>
          <p:nvPr/>
        </p:nvSpPr>
        <p:spPr bwMode="auto">
          <a:xfrm>
            <a:off x="6174757" y="6623051"/>
            <a:ext cx="42351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dirty="0"/>
              <a:t>s</a:t>
            </a:r>
          </a:p>
        </p:txBody>
      </p:sp>
      <p:sp>
        <p:nvSpPr>
          <p:cNvPr id="27667" name="Text Box 17">
            <a:extLst>
              <a:ext uri="{FF2B5EF4-FFF2-40B4-BE49-F238E27FC236}">
                <a16:creationId xmlns:a16="http://schemas.microsoft.com/office/drawing/2014/main" id="{182A7CC9-20AA-27A8-4473-E0CB312C058B}"/>
              </a:ext>
            </a:extLst>
          </p:cNvPr>
          <p:cNvSpPr txBox="1">
            <a:spLocks noChangeArrowheads="1"/>
          </p:cNvSpPr>
          <p:nvPr/>
        </p:nvSpPr>
        <p:spPr bwMode="auto">
          <a:xfrm>
            <a:off x="10093034" y="2698751"/>
            <a:ext cx="3561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dirty="0"/>
              <a:t>t</a:t>
            </a:r>
          </a:p>
        </p:txBody>
      </p:sp>
      <p:sp>
        <p:nvSpPr>
          <p:cNvPr id="27668" name="Text Box 18">
            <a:extLst>
              <a:ext uri="{FF2B5EF4-FFF2-40B4-BE49-F238E27FC236}">
                <a16:creationId xmlns:a16="http://schemas.microsoft.com/office/drawing/2014/main" id="{E5153091-A35C-9E3D-A6D6-D57BA037ED41}"/>
              </a:ext>
            </a:extLst>
          </p:cNvPr>
          <p:cNvSpPr txBox="1">
            <a:spLocks noChangeArrowheads="1"/>
          </p:cNvSpPr>
          <p:nvPr/>
        </p:nvSpPr>
        <p:spPr bwMode="auto">
          <a:xfrm>
            <a:off x="14758830" y="2698751"/>
            <a:ext cx="4924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dirty="0"/>
              <a:t>x</a:t>
            </a:r>
          </a:p>
        </p:txBody>
      </p:sp>
      <p:sp>
        <p:nvSpPr>
          <p:cNvPr id="27669" name="Text Box 19">
            <a:extLst>
              <a:ext uri="{FF2B5EF4-FFF2-40B4-BE49-F238E27FC236}">
                <a16:creationId xmlns:a16="http://schemas.microsoft.com/office/drawing/2014/main" id="{AB7F45D4-EFFE-792C-EDA4-7BC873FE5419}"/>
              </a:ext>
            </a:extLst>
          </p:cNvPr>
          <p:cNvSpPr txBox="1">
            <a:spLocks noChangeArrowheads="1"/>
          </p:cNvSpPr>
          <p:nvPr/>
        </p:nvSpPr>
        <p:spPr bwMode="auto">
          <a:xfrm>
            <a:off x="10053480" y="10029827"/>
            <a:ext cx="4924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dirty="0"/>
              <a:t>y</a:t>
            </a:r>
          </a:p>
        </p:txBody>
      </p:sp>
      <p:sp>
        <p:nvSpPr>
          <p:cNvPr id="27670" name="Text Box 20">
            <a:extLst>
              <a:ext uri="{FF2B5EF4-FFF2-40B4-BE49-F238E27FC236}">
                <a16:creationId xmlns:a16="http://schemas.microsoft.com/office/drawing/2014/main" id="{BEAD9983-FA3F-474A-0C6E-ED93A6B08756}"/>
              </a:ext>
            </a:extLst>
          </p:cNvPr>
          <p:cNvSpPr txBox="1">
            <a:spLocks noChangeArrowheads="1"/>
          </p:cNvSpPr>
          <p:nvPr/>
        </p:nvSpPr>
        <p:spPr bwMode="auto">
          <a:xfrm>
            <a:off x="14833614" y="10001251"/>
            <a:ext cx="4571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dirty="0"/>
              <a:t>z</a:t>
            </a:r>
          </a:p>
        </p:txBody>
      </p:sp>
      <p:sp>
        <p:nvSpPr>
          <p:cNvPr id="27671" name="Text Box 21">
            <a:extLst>
              <a:ext uri="{FF2B5EF4-FFF2-40B4-BE49-F238E27FC236}">
                <a16:creationId xmlns:a16="http://schemas.microsoft.com/office/drawing/2014/main" id="{1559EF9B-F2BE-3EE8-FCD3-5C00131FFBAA}"/>
              </a:ext>
            </a:extLst>
          </p:cNvPr>
          <p:cNvSpPr txBox="1">
            <a:spLocks noChangeArrowheads="1"/>
          </p:cNvSpPr>
          <p:nvPr/>
        </p:nvSpPr>
        <p:spPr bwMode="auto">
          <a:xfrm>
            <a:off x="7862731" y="4978401"/>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6</a:t>
            </a:r>
          </a:p>
        </p:txBody>
      </p:sp>
      <p:sp>
        <p:nvSpPr>
          <p:cNvPr id="27672" name="Text Box 22">
            <a:extLst>
              <a:ext uri="{FF2B5EF4-FFF2-40B4-BE49-F238E27FC236}">
                <a16:creationId xmlns:a16="http://schemas.microsoft.com/office/drawing/2014/main" id="{9BCA33C3-2C82-C0D7-D791-50E26040DA83}"/>
              </a:ext>
            </a:extLst>
          </p:cNvPr>
          <p:cNvSpPr txBox="1">
            <a:spLocks noChangeArrowheads="1"/>
          </p:cNvSpPr>
          <p:nvPr/>
        </p:nvSpPr>
        <p:spPr bwMode="auto">
          <a:xfrm>
            <a:off x="12275981" y="3048001"/>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5</a:t>
            </a:r>
          </a:p>
        </p:txBody>
      </p:sp>
      <p:sp>
        <p:nvSpPr>
          <p:cNvPr id="27673" name="Text Box 23">
            <a:extLst>
              <a:ext uri="{FF2B5EF4-FFF2-40B4-BE49-F238E27FC236}">
                <a16:creationId xmlns:a16="http://schemas.microsoft.com/office/drawing/2014/main" id="{F4201BE7-24F7-5C21-7697-C061CB521489}"/>
              </a:ext>
            </a:extLst>
          </p:cNvPr>
          <p:cNvSpPr txBox="1">
            <a:spLocks noChangeArrowheads="1"/>
          </p:cNvSpPr>
          <p:nvPr/>
        </p:nvSpPr>
        <p:spPr bwMode="auto">
          <a:xfrm>
            <a:off x="13658792" y="5207001"/>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–3</a:t>
            </a:r>
          </a:p>
        </p:txBody>
      </p:sp>
      <p:sp>
        <p:nvSpPr>
          <p:cNvPr id="27674" name="Text Box 24">
            <a:extLst>
              <a:ext uri="{FF2B5EF4-FFF2-40B4-BE49-F238E27FC236}">
                <a16:creationId xmlns:a16="http://schemas.microsoft.com/office/drawing/2014/main" id="{4E5347AB-82C7-9CC3-C53A-D992B80FBD9A}"/>
              </a:ext>
            </a:extLst>
          </p:cNvPr>
          <p:cNvSpPr txBox="1">
            <a:spLocks noChangeArrowheads="1"/>
          </p:cNvSpPr>
          <p:nvPr/>
        </p:nvSpPr>
        <p:spPr bwMode="auto">
          <a:xfrm>
            <a:off x="12244231" y="9394827"/>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9</a:t>
            </a:r>
          </a:p>
        </p:txBody>
      </p:sp>
      <p:sp>
        <p:nvSpPr>
          <p:cNvPr id="27675" name="Text Box 25">
            <a:extLst>
              <a:ext uri="{FF2B5EF4-FFF2-40B4-BE49-F238E27FC236}">
                <a16:creationId xmlns:a16="http://schemas.microsoft.com/office/drawing/2014/main" id="{00A61012-BAA0-A434-24BF-7CD7BF399686}"/>
              </a:ext>
            </a:extLst>
          </p:cNvPr>
          <p:cNvSpPr txBox="1">
            <a:spLocks noChangeArrowheads="1"/>
          </p:cNvSpPr>
          <p:nvPr/>
        </p:nvSpPr>
        <p:spPr bwMode="auto">
          <a:xfrm>
            <a:off x="15079507" y="6623051"/>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7</a:t>
            </a:r>
          </a:p>
        </p:txBody>
      </p:sp>
      <p:sp>
        <p:nvSpPr>
          <p:cNvPr id="27676" name="Text Box 26">
            <a:extLst>
              <a:ext uri="{FF2B5EF4-FFF2-40B4-BE49-F238E27FC236}">
                <a16:creationId xmlns:a16="http://schemas.microsoft.com/office/drawing/2014/main" id="{DE3B6200-66BA-32F0-2A50-487D9028E2D6}"/>
              </a:ext>
            </a:extLst>
          </p:cNvPr>
          <p:cNvSpPr txBox="1">
            <a:spLocks noChangeArrowheads="1"/>
          </p:cNvSpPr>
          <p:nvPr/>
        </p:nvSpPr>
        <p:spPr bwMode="auto">
          <a:xfrm>
            <a:off x="7977031" y="8039101"/>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7</a:t>
            </a:r>
          </a:p>
        </p:txBody>
      </p:sp>
      <p:sp>
        <p:nvSpPr>
          <p:cNvPr id="27677" name="Text Box 27">
            <a:extLst>
              <a:ext uri="{FF2B5EF4-FFF2-40B4-BE49-F238E27FC236}">
                <a16:creationId xmlns:a16="http://schemas.microsoft.com/office/drawing/2014/main" id="{339D101E-CD66-12F0-C051-690BCF2D472D}"/>
              </a:ext>
            </a:extLst>
          </p:cNvPr>
          <p:cNvSpPr txBox="1">
            <a:spLocks noChangeArrowheads="1"/>
          </p:cNvSpPr>
          <p:nvPr/>
        </p:nvSpPr>
        <p:spPr bwMode="auto">
          <a:xfrm>
            <a:off x="9675657" y="5788027"/>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8</a:t>
            </a:r>
          </a:p>
        </p:txBody>
      </p:sp>
      <p:sp>
        <p:nvSpPr>
          <p:cNvPr id="27678" name="Line 28">
            <a:extLst>
              <a:ext uri="{FF2B5EF4-FFF2-40B4-BE49-F238E27FC236}">
                <a16:creationId xmlns:a16="http://schemas.microsoft.com/office/drawing/2014/main" id="{AA88C1C3-9CA6-34FB-3F6F-EABB6580B408}"/>
              </a:ext>
            </a:extLst>
          </p:cNvPr>
          <p:cNvSpPr>
            <a:spLocks noChangeShapeType="1"/>
          </p:cNvSpPr>
          <p:nvPr/>
        </p:nvSpPr>
        <p:spPr bwMode="auto">
          <a:xfrm flipH="1">
            <a:off x="10868027" y="4330700"/>
            <a:ext cx="3521074" cy="0"/>
          </a:xfrm>
          <a:prstGeom prst="line">
            <a:avLst/>
          </a:prstGeom>
          <a:noFill/>
          <a:ln w="38100">
            <a:solidFill>
              <a:srgbClr val="CC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7679" name="Text Box 29">
            <a:extLst>
              <a:ext uri="{FF2B5EF4-FFF2-40B4-BE49-F238E27FC236}">
                <a16:creationId xmlns:a16="http://schemas.microsoft.com/office/drawing/2014/main" id="{9CFD0746-65A3-A36F-F43F-853157BB8190}"/>
              </a:ext>
            </a:extLst>
          </p:cNvPr>
          <p:cNvSpPr txBox="1">
            <a:spLocks noChangeArrowheads="1"/>
          </p:cNvSpPr>
          <p:nvPr/>
        </p:nvSpPr>
        <p:spPr bwMode="auto">
          <a:xfrm>
            <a:off x="12074468" y="4229101"/>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–2</a:t>
            </a:r>
          </a:p>
        </p:txBody>
      </p:sp>
      <p:sp>
        <p:nvSpPr>
          <p:cNvPr id="27680" name="Line 30">
            <a:extLst>
              <a:ext uri="{FF2B5EF4-FFF2-40B4-BE49-F238E27FC236}">
                <a16:creationId xmlns:a16="http://schemas.microsoft.com/office/drawing/2014/main" id="{17FEA423-6A80-9E9A-6FC4-FE79280509E7}"/>
              </a:ext>
            </a:extLst>
          </p:cNvPr>
          <p:cNvSpPr>
            <a:spLocks noChangeShapeType="1"/>
          </p:cNvSpPr>
          <p:nvPr/>
        </p:nvSpPr>
        <p:spPr bwMode="auto">
          <a:xfrm>
            <a:off x="10668000" y="4619627"/>
            <a:ext cx="4038600" cy="4298950"/>
          </a:xfrm>
          <a:prstGeom prst="line">
            <a:avLst/>
          </a:prstGeom>
          <a:noFill/>
          <a:ln w="38100">
            <a:solidFill>
              <a:srgbClr val="CC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4800"/>
          </a:p>
        </p:txBody>
      </p:sp>
      <p:sp>
        <p:nvSpPr>
          <p:cNvPr id="27681" name="Text Box 31">
            <a:extLst>
              <a:ext uri="{FF2B5EF4-FFF2-40B4-BE49-F238E27FC236}">
                <a16:creationId xmlns:a16="http://schemas.microsoft.com/office/drawing/2014/main" id="{48CD331F-B087-1F95-734A-E138941CA500}"/>
              </a:ext>
            </a:extLst>
          </p:cNvPr>
          <p:cNvSpPr txBox="1">
            <a:spLocks noChangeArrowheads="1"/>
          </p:cNvSpPr>
          <p:nvPr/>
        </p:nvSpPr>
        <p:spPr bwMode="auto">
          <a:xfrm>
            <a:off x="13506392" y="7042151"/>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–4</a:t>
            </a:r>
          </a:p>
        </p:txBody>
      </p:sp>
      <p:sp>
        <p:nvSpPr>
          <p:cNvPr id="27682" name="Text Box 32">
            <a:extLst>
              <a:ext uri="{FF2B5EF4-FFF2-40B4-BE49-F238E27FC236}">
                <a16:creationId xmlns:a16="http://schemas.microsoft.com/office/drawing/2014/main" id="{740D9943-2A60-4295-E997-D44D10C25195}"/>
              </a:ext>
            </a:extLst>
          </p:cNvPr>
          <p:cNvSpPr txBox="1">
            <a:spLocks noChangeArrowheads="1"/>
          </p:cNvSpPr>
          <p:nvPr/>
        </p:nvSpPr>
        <p:spPr bwMode="auto">
          <a:xfrm>
            <a:off x="12682381" y="7807327"/>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800"/>
              <a:t>2</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0C04D-2234-D8E3-1E13-8E8ED8B5281B}"/>
              </a:ext>
            </a:extLst>
          </p:cNvPr>
          <p:cNvSpPr>
            <a:spLocks noGrp="1"/>
          </p:cNvSpPr>
          <p:nvPr>
            <p:ph type="title"/>
          </p:nvPr>
        </p:nvSpPr>
        <p:spPr/>
        <p:txBody>
          <a:bodyPr>
            <a:normAutofit fontScale="90000"/>
          </a:bodyPr>
          <a:lstStyle/>
          <a:p>
            <a:r>
              <a:rPr lang="en-US" dirty="0"/>
              <a:t>Bellman-ford</a:t>
            </a:r>
          </a:p>
        </p:txBody>
      </p:sp>
      <p:sp>
        <p:nvSpPr>
          <p:cNvPr id="3" name="Text Placeholder 2">
            <a:extLst>
              <a:ext uri="{FF2B5EF4-FFF2-40B4-BE49-F238E27FC236}">
                <a16:creationId xmlns:a16="http://schemas.microsoft.com/office/drawing/2014/main" id="{F7590BEC-944D-FF65-C13B-9B07958A1666}"/>
              </a:ext>
            </a:extLst>
          </p:cNvPr>
          <p:cNvSpPr>
            <a:spLocks noGrp="1"/>
          </p:cNvSpPr>
          <p:nvPr>
            <p:ph type="body" sz="quarter" idx="10"/>
          </p:nvPr>
        </p:nvSpPr>
        <p:spPr/>
        <p:txBody>
          <a:bodyPr/>
          <a:lstStyle/>
          <a:p>
            <a:r>
              <a:rPr lang="en-US" dirty="0"/>
              <a:t>Property</a:t>
            </a:r>
          </a:p>
        </p:txBody>
      </p:sp>
      <p:sp>
        <p:nvSpPr>
          <p:cNvPr id="4" name="Content Placeholder 3">
            <a:extLst>
              <a:ext uri="{FF2B5EF4-FFF2-40B4-BE49-F238E27FC236}">
                <a16:creationId xmlns:a16="http://schemas.microsoft.com/office/drawing/2014/main" id="{9C99D225-B78E-A5A3-7B11-A1D71B786E6E}"/>
              </a:ext>
            </a:extLst>
          </p:cNvPr>
          <p:cNvSpPr>
            <a:spLocks noGrp="1"/>
          </p:cNvSpPr>
          <p:nvPr>
            <p:ph sz="quarter" idx="11"/>
          </p:nvPr>
        </p:nvSpPr>
        <p:spPr/>
        <p:txBody>
          <a:bodyPr/>
          <a:lstStyle/>
          <a:p>
            <a:pPr>
              <a:lnSpc>
                <a:spcPct val="120000"/>
              </a:lnSpc>
            </a:pPr>
            <a:r>
              <a:rPr lang="en-US" altLang="en-US" b="1" dirty="0"/>
              <a:t>Upper-bound property</a:t>
            </a:r>
          </a:p>
          <a:p>
            <a:pPr lvl="1">
              <a:lnSpc>
                <a:spcPct val="120000"/>
              </a:lnSpc>
            </a:pPr>
            <a:r>
              <a:rPr lang="en-US" altLang="en-US" dirty="0"/>
              <a:t>We always have d[v] ≥ </a:t>
            </a:r>
            <a:r>
              <a:rPr lang="en-US" altLang="en-US" dirty="0" err="1"/>
              <a:t>δ</a:t>
            </a:r>
            <a:r>
              <a:rPr lang="en-US" altLang="en-US" dirty="0"/>
              <a:t> (s, v) for all v.</a:t>
            </a:r>
          </a:p>
          <a:p>
            <a:pPr lvl="1">
              <a:lnSpc>
                <a:spcPct val="120000"/>
              </a:lnSpc>
            </a:pPr>
            <a:r>
              <a:rPr lang="en-US" altLang="en-US" dirty="0"/>
              <a:t>The estimate never goes up – relaxation only lowers the estimate</a:t>
            </a:r>
          </a:p>
          <a:p>
            <a:endParaRPr lang="en-US" dirty="0"/>
          </a:p>
        </p:txBody>
      </p:sp>
      <p:pic>
        <p:nvPicPr>
          <p:cNvPr id="6" name="Picture 5" descr="A blue arrow pointing to the right&#10;&#10;Description automatically generated">
            <a:extLst>
              <a:ext uri="{FF2B5EF4-FFF2-40B4-BE49-F238E27FC236}">
                <a16:creationId xmlns:a16="http://schemas.microsoft.com/office/drawing/2014/main" id="{794E5AEE-3F7B-A913-6BB7-8FDD47CAC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2997" y="7243097"/>
            <a:ext cx="15646510" cy="5406103"/>
          </a:xfrm>
          <a:prstGeom prst="rect">
            <a:avLst/>
          </a:prstGeom>
        </p:spPr>
      </p:pic>
    </p:spTree>
    <p:extLst>
      <p:ext uri="{BB962C8B-B14F-4D97-AF65-F5344CB8AC3E}">
        <p14:creationId xmlns:p14="http://schemas.microsoft.com/office/powerpoint/2010/main" val="423011675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BD226-EF03-9B82-D4D5-18CC4ACE6DAC}"/>
              </a:ext>
            </a:extLst>
          </p:cNvPr>
          <p:cNvSpPr>
            <a:spLocks noGrp="1"/>
          </p:cNvSpPr>
          <p:nvPr>
            <p:ph type="title"/>
          </p:nvPr>
        </p:nvSpPr>
        <p:spPr/>
        <p:txBody>
          <a:bodyPr>
            <a:normAutofit fontScale="90000"/>
          </a:bodyPr>
          <a:lstStyle/>
          <a:p>
            <a:r>
              <a:rPr lang="en-US" dirty="0"/>
              <a:t>Bellman-ford</a:t>
            </a:r>
          </a:p>
        </p:txBody>
      </p:sp>
      <p:sp>
        <p:nvSpPr>
          <p:cNvPr id="3" name="Text Placeholder 2">
            <a:extLst>
              <a:ext uri="{FF2B5EF4-FFF2-40B4-BE49-F238E27FC236}">
                <a16:creationId xmlns:a16="http://schemas.microsoft.com/office/drawing/2014/main" id="{1CDB3410-5B4C-D838-656B-13198C806016}"/>
              </a:ext>
            </a:extLst>
          </p:cNvPr>
          <p:cNvSpPr>
            <a:spLocks noGrp="1"/>
          </p:cNvSpPr>
          <p:nvPr>
            <p:ph type="body" sz="quarter" idx="10"/>
          </p:nvPr>
        </p:nvSpPr>
        <p:spPr/>
        <p:txBody>
          <a:bodyPr/>
          <a:lstStyle/>
          <a:p>
            <a:r>
              <a:rPr lang="en-US" dirty="0"/>
              <a:t>property</a:t>
            </a:r>
          </a:p>
        </p:txBody>
      </p:sp>
      <p:sp>
        <p:nvSpPr>
          <p:cNvPr id="4" name="Content Placeholder 3">
            <a:extLst>
              <a:ext uri="{FF2B5EF4-FFF2-40B4-BE49-F238E27FC236}">
                <a16:creationId xmlns:a16="http://schemas.microsoft.com/office/drawing/2014/main" id="{9EE04CF7-1BE8-A8A3-0B7B-9EA8DF12BBB3}"/>
              </a:ext>
            </a:extLst>
          </p:cNvPr>
          <p:cNvSpPr>
            <a:spLocks noGrp="1"/>
          </p:cNvSpPr>
          <p:nvPr>
            <p:ph sz="quarter" idx="11"/>
          </p:nvPr>
        </p:nvSpPr>
        <p:spPr/>
        <p:txBody>
          <a:bodyPr/>
          <a:lstStyle/>
          <a:p>
            <a:pPr>
              <a:lnSpc>
                <a:spcPct val="120000"/>
              </a:lnSpc>
            </a:pPr>
            <a:r>
              <a:rPr lang="en-US" altLang="en-US" b="1" dirty="0"/>
              <a:t>Convergence property</a:t>
            </a:r>
          </a:p>
          <a:p>
            <a:pPr>
              <a:lnSpc>
                <a:spcPct val="120000"/>
              </a:lnSpc>
              <a:buFontTx/>
              <a:buNone/>
            </a:pPr>
            <a:r>
              <a:rPr lang="en-US" altLang="en-US" dirty="0"/>
              <a:t>	If s     u → v is a shortest path, and if </a:t>
            </a:r>
            <a:r>
              <a:rPr lang="en-US" altLang="en-US" dirty="0" err="1"/>
              <a:t>u.d</a:t>
            </a:r>
            <a:r>
              <a:rPr lang="en-US" altLang="en-US" dirty="0"/>
              <a:t> = </a:t>
            </a:r>
            <a:r>
              <a:rPr lang="en-US" altLang="en-US" dirty="0" err="1"/>
              <a:t>δ</a:t>
            </a:r>
            <a:r>
              <a:rPr lang="en-US" altLang="en-US" dirty="0"/>
              <a:t>(s, u) at any time prior to relaxing edge (u, v), then </a:t>
            </a:r>
            <a:r>
              <a:rPr lang="en-US" altLang="en-US" dirty="0" err="1"/>
              <a:t>v.d</a:t>
            </a:r>
            <a:r>
              <a:rPr lang="en-US" altLang="en-US" dirty="0"/>
              <a:t> = </a:t>
            </a:r>
            <a:r>
              <a:rPr lang="en-US" altLang="en-US" dirty="0" err="1"/>
              <a:t>δ</a:t>
            </a:r>
            <a:r>
              <a:rPr lang="en-US" altLang="en-US" dirty="0"/>
              <a:t>(s, v) at all times after relaxing (u, v).</a:t>
            </a:r>
          </a:p>
          <a:p>
            <a:endParaRPr lang="en-US" dirty="0"/>
          </a:p>
        </p:txBody>
      </p:sp>
      <p:sp>
        <p:nvSpPr>
          <p:cNvPr id="5" name="Freeform 4">
            <a:extLst>
              <a:ext uri="{FF2B5EF4-FFF2-40B4-BE49-F238E27FC236}">
                <a16:creationId xmlns:a16="http://schemas.microsoft.com/office/drawing/2014/main" id="{AB55E6C0-01B3-A3F4-0CA1-442410EC90FF}"/>
              </a:ext>
            </a:extLst>
          </p:cNvPr>
          <p:cNvSpPr>
            <a:spLocks/>
          </p:cNvSpPr>
          <p:nvPr/>
        </p:nvSpPr>
        <p:spPr bwMode="auto">
          <a:xfrm>
            <a:off x="3415772" y="5339291"/>
            <a:ext cx="495829" cy="231775"/>
          </a:xfrm>
          <a:custGeom>
            <a:avLst/>
            <a:gdLst>
              <a:gd name="T0" fmla="*/ 0 w 229"/>
              <a:gd name="T1" fmla="*/ 26 h 57"/>
              <a:gd name="T2" fmla="*/ 54 w 229"/>
              <a:gd name="T3" fmla="*/ 4 h 57"/>
              <a:gd name="T4" fmla="*/ 108 w 229"/>
              <a:gd name="T5" fmla="*/ 53 h 57"/>
              <a:gd name="T6" fmla="*/ 175 w 229"/>
              <a:gd name="T7" fmla="*/ 26 h 57"/>
              <a:gd name="T8" fmla="*/ 229 w 229"/>
              <a:gd name="T9" fmla="*/ 26 h 57"/>
            </a:gdLst>
            <a:ahLst/>
            <a:cxnLst>
              <a:cxn ang="0">
                <a:pos x="T0" y="T1"/>
              </a:cxn>
              <a:cxn ang="0">
                <a:pos x="T2" y="T3"/>
              </a:cxn>
              <a:cxn ang="0">
                <a:pos x="T4" y="T5"/>
              </a:cxn>
              <a:cxn ang="0">
                <a:pos x="T6" y="T7"/>
              </a:cxn>
              <a:cxn ang="0">
                <a:pos x="T8" y="T9"/>
              </a:cxn>
            </a:cxnLst>
            <a:rect l="0" t="0" r="r" b="b"/>
            <a:pathLst>
              <a:path w="229" h="57">
                <a:moveTo>
                  <a:pt x="0" y="26"/>
                </a:moveTo>
                <a:cubicBezTo>
                  <a:pt x="18" y="13"/>
                  <a:pt x="36" y="0"/>
                  <a:pt x="54" y="4"/>
                </a:cubicBezTo>
                <a:cubicBezTo>
                  <a:pt x="72" y="8"/>
                  <a:pt x="88" y="49"/>
                  <a:pt x="108" y="53"/>
                </a:cubicBezTo>
                <a:cubicBezTo>
                  <a:pt x="128" y="57"/>
                  <a:pt x="155" y="30"/>
                  <a:pt x="175" y="26"/>
                </a:cubicBezTo>
                <a:cubicBezTo>
                  <a:pt x="195" y="22"/>
                  <a:pt x="212" y="24"/>
                  <a:pt x="229" y="26"/>
                </a:cubicBezTo>
              </a:path>
            </a:pathLst>
          </a:custGeom>
          <a:noFill/>
          <a:ln w="19050">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7" name="Picture 6" descr="A red line with white circles and numbers on a black background&#10;&#10;Description automatically generated">
            <a:extLst>
              <a:ext uri="{FF2B5EF4-FFF2-40B4-BE49-F238E27FC236}">
                <a16:creationId xmlns:a16="http://schemas.microsoft.com/office/drawing/2014/main" id="{FFB0DFA6-8412-9F9D-1935-1A8DD5682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377" y="6784471"/>
            <a:ext cx="7247556" cy="5968575"/>
          </a:xfrm>
          <a:prstGeom prst="rect">
            <a:avLst/>
          </a:prstGeom>
        </p:spPr>
      </p:pic>
      <p:sp>
        <p:nvSpPr>
          <p:cNvPr id="9" name="TextBox 8">
            <a:extLst>
              <a:ext uri="{FF2B5EF4-FFF2-40B4-BE49-F238E27FC236}">
                <a16:creationId xmlns:a16="http://schemas.microsoft.com/office/drawing/2014/main" id="{2830C1C2-7C74-34B1-C02A-12EE7EF05F33}"/>
              </a:ext>
            </a:extLst>
          </p:cNvPr>
          <p:cNvSpPr txBox="1"/>
          <p:nvPr/>
        </p:nvSpPr>
        <p:spPr>
          <a:xfrm>
            <a:off x="12191999" y="7460434"/>
            <a:ext cx="9787467" cy="41549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buFontTx/>
              <a:buChar char="•"/>
            </a:pPr>
            <a:r>
              <a:rPr lang="en-US" altLang="en-US" sz="4400" dirty="0">
                <a:solidFill>
                  <a:schemeClr val="bg2">
                    <a:lumMod val="10000"/>
                  </a:schemeClr>
                </a:solidFill>
              </a:rPr>
              <a:t> If </a:t>
            </a:r>
            <a:r>
              <a:rPr lang="en-US" altLang="en-US" sz="4400" dirty="0" err="1">
                <a:solidFill>
                  <a:schemeClr val="bg2">
                    <a:lumMod val="10000"/>
                  </a:schemeClr>
                </a:solidFill>
              </a:rPr>
              <a:t>v.d</a:t>
            </a:r>
            <a:r>
              <a:rPr lang="en-US" altLang="en-US" sz="4400" dirty="0">
                <a:solidFill>
                  <a:schemeClr val="bg2">
                    <a:lumMod val="10000"/>
                  </a:schemeClr>
                </a:solidFill>
              </a:rPr>
              <a:t> &gt; </a:t>
            </a:r>
            <a:r>
              <a:rPr lang="en-US" altLang="en-US" sz="4400" dirty="0" err="1">
                <a:solidFill>
                  <a:schemeClr val="bg2">
                    <a:lumMod val="10000"/>
                  </a:schemeClr>
                </a:solidFill>
              </a:rPr>
              <a:t>δ</a:t>
            </a:r>
            <a:r>
              <a:rPr lang="en-US" altLang="en-US" sz="4400" dirty="0">
                <a:solidFill>
                  <a:schemeClr val="bg2">
                    <a:lumMod val="10000"/>
                  </a:schemeClr>
                </a:solidFill>
              </a:rPr>
              <a:t>(s, v)</a:t>
            </a:r>
            <a:r>
              <a:rPr lang="en-US" altLang="en-US" sz="4400" i="1" dirty="0">
                <a:solidFill>
                  <a:schemeClr val="bg2">
                    <a:lumMod val="10000"/>
                  </a:schemeClr>
                </a:solidFill>
              </a:rPr>
              <a:t> </a:t>
            </a:r>
            <a:r>
              <a:rPr lang="en-US" altLang="en-US" sz="4400" i="1" dirty="0">
                <a:solidFill>
                  <a:schemeClr val="bg2">
                    <a:lumMod val="10000"/>
                  </a:schemeClr>
                </a:solidFill>
                <a:sym typeface="Symbol" pitchFamily="2" charset="2"/>
              </a:rPr>
              <a:t> </a:t>
            </a:r>
            <a:r>
              <a:rPr lang="en-US" altLang="en-US" sz="4400" dirty="0">
                <a:solidFill>
                  <a:schemeClr val="bg2">
                    <a:lumMod val="10000"/>
                  </a:schemeClr>
                </a:solidFill>
              </a:rPr>
              <a:t>after relaxation:</a:t>
            </a:r>
          </a:p>
          <a:p>
            <a:pPr lvl="1" algn="l"/>
            <a:r>
              <a:rPr lang="en-US" altLang="en-US" sz="4400" dirty="0">
                <a:solidFill>
                  <a:schemeClr val="bg2">
                    <a:lumMod val="10000"/>
                  </a:schemeClr>
                </a:solidFill>
              </a:rPr>
              <a:t>	</a:t>
            </a:r>
            <a:r>
              <a:rPr lang="en-US" altLang="en-US" sz="4400" dirty="0" err="1">
                <a:solidFill>
                  <a:schemeClr val="bg2">
                    <a:lumMod val="10000"/>
                  </a:schemeClr>
                </a:solidFill>
              </a:rPr>
              <a:t>v.d</a:t>
            </a:r>
            <a:r>
              <a:rPr lang="en-US" altLang="en-US" sz="4400" dirty="0">
                <a:solidFill>
                  <a:schemeClr val="bg2">
                    <a:lumMod val="10000"/>
                  </a:schemeClr>
                </a:solidFill>
              </a:rPr>
              <a:t> </a:t>
            </a:r>
            <a:r>
              <a:rPr lang="en-US" altLang="en-US" sz="4400" dirty="0">
                <a:solidFill>
                  <a:schemeClr val="bg2">
                    <a:lumMod val="10000"/>
                  </a:schemeClr>
                </a:solidFill>
                <a:sym typeface="Symbol" pitchFamily="2" charset="2"/>
              </a:rPr>
              <a:t>=</a:t>
            </a:r>
            <a:r>
              <a:rPr lang="en-US" altLang="en-US" sz="4400" dirty="0">
                <a:solidFill>
                  <a:schemeClr val="bg2">
                    <a:lumMod val="10000"/>
                  </a:schemeClr>
                </a:solidFill>
              </a:rPr>
              <a:t> </a:t>
            </a:r>
            <a:r>
              <a:rPr lang="en-US" altLang="en-US" sz="4400" dirty="0" err="1">
                <a:solidFill>
                  <a:schemeClr val="bg2">
                    <a:lumMod val="10000"/>
                  </a:schemeClr>
                </a:solidFill>
              </a:rPr>
              <a:t>u.d</a:t>
            </a:r>
            <a:r>
              <a:rPr lang="en-US" altLang="en-US" sz="4400" dirty="0">
                <a:solidFill>
                  <a:schemeClr val="bg2">
                    <a:lumMod val="10000"/>
                  </a:schemeClr>
                </a:solidFill>
              </a:rPr>
              <a:t> + w(u, v)</a:t>
            </a:r>
          </a:p>
          <a:p>
            <a:pPr lvl="1" algn="l"/>
            <a:r>
              <a:rPr lang="en-US" altLang="en-US" sz="4400" dirty="0">
                <a:solidFill>
                  <a:schemeClr val="bg2">
                    <a:lumMod val="10000"/>
                  </a:schemeClr>
                </a:solidFill>
              </a:rPr>
              <a:t> 	</a:t>
            </a:r>
            <a:r>
              <a:rPr lang="en-US" altLang="en-US" sz="4400" dirty="0" err="1">
                <a:solidFill>
                  <a:schemeClr val="bg2">
                    <a:lumMod val="10000"/>
                  </a:schemeClr>
                </a:solidFill>
              </a:rPr>
              <a:t>v.d</a:t>
            </a:r>
            <a:r>
              <a:rPr lang="en-US" altLang="en-US" sz="4400" dirty="0">
                <a:solidFill>
                  <a:schemeClr val="bg2">
                    <a:lumMod val="10000"/>
                  </a:schemeClr>
                </a:solidFill>
              </a:rPr>
              <a:t> = 5 + 2 = 7</a:t>
            </a:r>
          </a:p>
          <a:p>
            <a:pPr algn="l">
              <a:buFontTx/>
              <a:buChar char="•"/>
            </a:pPr>
            <a:r>
              <a:rPr lang="en-US" altLang="en-US" sz="4400" dirty="0">
                <a:solidFill>
                  <a:schemeClr val="bg2">
                    <a:lumMod val="10000"/>
                  </a:schemeClr>
                </a:solidFill>
              </a:rPr>
              <a:t> Otherwise, the value remains unchanged, because it must have been the shortest path value</a:t>
            </a:r>
          </a:p>
        </p:txBody>
      </p:sp>
    </p:spTree>
    <p:extLst>
      <p:ext uri="{BB962C8B-B14F-4D97-AF65-F5344CB8AC3E}">
        <p14:creationId xmlns:p14="http://schemas.microsoft.com/office/powerpoint/2010/main" val="6879698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B7E80-1403-1363-FB09-F9C9504C7FE3}"/>
              </a:ext>
            </a:extLst>
          </p:cNvPr>
          <p:cNvSpPr>
            <a:spLocks noGrp="1"/>
          </p:cNvSpPr>
          <p:nvPr>
            <p:ph type="title"/>
          </p:nvPr>
        </p:nvSpPr>
        <p:spPr/>
        <p:txBody>
          <a:bodyPr>
            <a:normAutofit fontScale="90000"/>
          </a:bodyPr>
          <a:lstStyle/>
          <a:p>
            <a:r>
              <a:rPr lang="en-US" dirty="0"/>
              <a:t>Bellman-ford</a:t>
            </a:r>
          </a:p>
        </p:txBody>
      </p:sp>
      <p:sp>
        <p:nvSpPr>
          <p:cNvPr id="3" name="Text Placeholder 2">
            <a:extLst>
              <a:ext uri="{FF2B5EF4-FFF2-40B4-BE49-F238E27FC236}">
                <a16:creationId xmlns:a16="http://schemas.microsoft.com/office/drawing/2014/main" id="{E5FA7DC1-5D11-87A0-ACD1-B81F9F63616C}"/>
              </a:ext>
            </a:extLst>
          </p:cNvPr>
          <p:cNvSpPr>
            <a:spLocks noGrp="1"/>
          </p:cNvSpPr>
          <p:nvPr>
            <p:ph type="body" sz="quarter" idx="10"/>
          </p:nvPr>
        </p:nvSpPr>
        <p:spPr/>
        <p:txBody>
          <a:bodyPr/>
          <a:lstStyle/>
          <a:p>
            <a:r>
              <a:rPr lang="en-US" dirty="0"/>
              <a:t>property</a:t>
            </a:r>
          </a:p>
        </p:txBody>
      </p:sp>
      <p:sp>
        <p:nvSpPr>
          <p:cNvPr id="4" name="Content Placeholder 3">
            <a:extLst>
              <a:ext uri="{FF2B5EF4-FFF2-40B4-BE49-F238E27FC236}">
                <a16:creationId xmlns:a16="http://schemas.microsoft.com/office/drawing/2014/main" id="{2CCF6574-C486-9C74-9DA8-2BB4ECF18C51}"/>
              </a:ext>
            </a:extLst>
          </p:cNvPr>
          <p:cNvSpPr>
            <a:spLocks noGrp="1"/>
          </p:cNvSpPr>
          <p:nvPr>
            <p:ph sz="quarter" idx="11"/>
          </p:nvPr>
        </p:nvSpPr>
        <p:spPr/>
        <p:txBody>
          <a:bodyPr/>
          <a:lstStyle/>
          <a:p>
            <a:pPr>
              <a:lnSpc>
                <a:spcPct val="120000"/>
              </a:lnSpc>
            </a:pPr>
            <a:r>
              <a:rPr lang="en-US" altLang="en-US" b="1" dirty="0"/>
              <a:t>Path relaxation property</a:t>
            </a:r>
          </a:p>
          <a:p>
            <a:pPr>
              <a:lnSpc>
                <a:spcPct val="120000"/>
              </a:lnSpc>
              <a:buFontTx/>
              <a:buNone/>
            </a:pPr>
            <a:r>
              <a:rPr lang="en-US" altLang="en-US" dirty="0"/>
              <a:t>	Let p = </a:t>
            </a:r>
            <a:r>
              <a:rPr lang="en-US" altLang="en-US" dirty="0">
                <a:sym typeface="Symbol" pitchFamily="2" charset="2"/>
              </a:rPr>
              <a:t></a:t>
            </a:r>
            <a:r>
              <a:rPr lang="en-US" altLang="en-US" dirty="0"/>
              <a:t>v</a:t>
            </a:r>
            <a:r>
              <a:rPr lang="en-US" altLang="en-US" baseline="-25000" dirty="0"/>
              <a:t>0</a:t>
            </a:r>
            <a:r>
              <a:rPr lang="en-US" altLang="en-US" dirty="0"/>
              <a:t>, v</a:t>
            </a:r>
            <a:r>
              <a:rPr lang="en-US" altLang="en-US" baseline="-25000" dirty="0"/>
              <a:t>1</a:t>
            </a:r>
            <a:r>
              <a:rPr lang="en-US" altLang="en-US" dirty="0"/>
              <a:t>, . . . , </a:t>
            </a:r>
            <a:r>
              <a:rPr lang="en-US" altLang="en-US" dirty="0" err="1"/>
              <a:t>v</a:t>
            </a:r>
            <a:r>
              <a:rPr lang="en-US" altLang="en-US" baseline="-25000" dirty="0" err="1"/>
              <a:t>k</a:t>
            </a:r>
            <a:r>
              <a:rPr lang="en-US" altLang="en-US" dirty="0">
                <a:sym typeface="Symbol" pitchFamily="2" charset="2"/>
              </a:rPr>
              <a:t></a:t>
            </a:r>
            <a:r>
              <a:rPr lang="en-US" altLang="en-US" dirty="0"/>
              <a:t> be a shortest path from       s = v</a:t>
            </a:r>
            <a:r>
              <a:rPr lang="en-US" altLang="en-US" baseline="-25000" dirty="0"/>
              <a:t>0</a:t>
            </a:r>
            <a:r>
              <a:rPr lang="en-US" altLang="en-US" dirty="0"/>
              <a:t> to </a:t>
            </a:r>
            <a:r>
              <a:rPr lang="en-US" altLang="en-US" dirty="0" err="1"/>
              <a:t>v</a:t>
            </a:r>
            <a:r>
              <a:rPr lang="en-US" altLang="en-US" baseline="-25000" dirty="0" err="1"/>
              <a:t>k</a:t>
            </a:r>
            <a:r>
              <a:rPr lang="en-US" altLang="en-US" dirty="0"/>
              <a:t>. If we relax, in order, (v</a:t>
            </a:r>
            <a:r>
              <a:rPr lang="en-US" altLang="en-US" baseline="-25000" dirty="0"/>
              <a:t>0</a:t>
            </a:r>
            <a:r>
              <a:rPr lang="en-US" altLang="en-US" dirty="0"/>
              <a:t>, v</a:t>
            </a:r>
            <a:r>
              <a:rPr lang="en-US" altLang="en-US" baseline="-25000" dirty="0"/>
              <a:t>1</a:t>
            </a:r>
            <a:r>
              <a:rPr lang="en-US" altLang="en-US" dirty="0"/>
              <a:t>), (v</a:t>
            </a:r>
            <a:r>
              <a:rPr lang="en-US" altLang="en-US" baseline="-25000" dirty="0"/>
              <a:t>1</a:t>
            </a:r>
            <a:r>
              <a:rPr lang="en-US" altLang="en-US" dirty="0"/>
              <a:t>, v</a:t>
            </a:r>
            <a:r>
              <a:rPr lang="en-US" altLang="en-US" baseline="-25000" dirty="0"/>
              <a:t>2</a:t>
            </a:r>
            <a:r>
              <a:rPr lang="en-US" altLang="en-US" dirty="0"/>
              <a:t>), . . . , (v</a:t>
            </a:r>
            <a:r>
              <a:rPr lang="en-US" altLang="en-US" baseline="-25000" dirty="0"/>
              <a:t>k-1</a:t>
            </a:r>
            <a:r>
              <a:rPr lang="en-US" altLang="en-US" dirty="0"/>
              <a:t>, </a:t>
            </a:r>
            <a:r>
              <a:rPr lang="en-US" altLang="en-US" dirty="0" err="1"/>
              <a:t>v</a:t>
            </a:r>
            <a:r>
              <a:rPr lang="en-US" altLang="en-US" baseline="-25000" dirty="0" err="1"/>
              <a:t>k</a:t>
            </a:r>
            <a:r>
              <a:rPr lang="en-US" altLang="en-US" dirty="0"/>
              <a:t>), even intermixed with other relaxations, then </a:t>
            </a:r>
            <a:r>
              <a:rPr lang="en-US" altLang="en-US" dirty="0" err="1"/>
              <a:t>v</a:t>
            </a:r>
            <a:r>
              <a:rPr lang="en-US" altLang="en-US" baseline="-25000" dirty="0" err="1"/>
              <a:t>k</a:t>
            </a:r>
            <a:r>
              <a:rPr lang="en-US" altLang="en-US" baseline="-25000" dirty="0"/>
              <a:t> </a:t>
            </a:r>
            <a:r>
              <a:rPr lang="en-US" altLang="en-US" dirty="0"/>
              <a:t>.d= </a:t>
            </a:r>
            <a:r>
              <a:rPr lang="en-US" altLang="en-US" dirty="0" err="1"/>
              <a:t>δ</a:t>
            </a:r>
            <a:r>
              <a:rPr lang="en-US" altLang="en-US" dirty="0"/>
              <a:t> (s, </a:t>
            </a:r>
            <a:r>
              <a:rPr lang="en-US" altLang="en-US" dirty="0" err="1"/>
              <a:t>v</a:t>
            </a:r>
            <a:r>
              <a:rPr lang="en-US" altLang="en-US" baseline="-25000" dirty="0" err="1"/>
              <a:t>k</a:t>
            </a:r>
            <a:r>
              <a:rPr lang="en-US" altLang="en-US" dirty="0"/>
              <a:t>).</a:t>
            </a:r>
          </a:p>
          <a:p>
            <a:endParaRPr lang="en-US" dirty="0"/>
          </a:p>
        </p:txBody>
      </p:sp>
      <p:pic>
        <p:nvPicPr>
          <p:cNvPr id="8" name="Picture 7" descr="A graph with numbers and a line&#10;&#10;Description automatically generated">
            <a:extLst>
              <a:ext uri="{FF2B5EF4-FFF2-40B4-BE49-F238E27FC236}">
                <a16:creationId xmlns:a16="http://schemas.microsoft.com/office/drawing/2014/main" id="{607FAC96-6263-943B-A5B5-22E80CC5CB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5918" y="6923586"/>
            <a:ext cx="15166116" cy="4921250"/>
          </a:xfrm>
          <a:prstGeom prst="rect">
            <a:avLst/>
          </a:prstGeom>
        </p:spPr>
      </p:pic>
    </p:spTree>
    <p:extLst>
      <p:ext uri="{BB962C8B-B14F-4D97-AF65-F5344CB8AC3E}">
        <p14:creationId xmlns:p14="http://schemas.microsoft.com/office/powerpoint/2010/main" val="34547812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3A00F-813D-B450-72AD-F2DF49E1B29C}"/>
              </a:ext>
            </a:extLst>
          </p:cNvPr>
          <p:cNvSpPr>
            <a:spLocks noGrp="1"/>
          </p:cNvSpPr>
          <p:nvPr>
            <p:ph type="title"/>
          </p:nvPr>
        </p:nvSpPr>
        <p:spPr/>
        <p:txBody>
          <a:bodyPr>
            <a:normAutofit fontScale="90000"/>
          </a:bodyPr>
          <a:lstStyle/>
          <a:p>
            <a:r>
              <a:rPr lang="en-US" dirty="0"/>
              <a:t>Bellman-ford</a:t>
            </a:r>
          </a:p>
        </p:txBody>
      </p:sp>
      <p:sp>
        <p:nvSpPr>
          <p:cNvPr id="3" name="Text Placeholder 2">
            <a:extLst>
              <a:ext uri="{FF2B5EF4-FFF2-40B4-BE49-F238E27FC236}">
                <a16:creationId xmlns:a16="http://schemas.microsoft.com/office/drawing/2014/main" id="{6ED1396C-4791-016B-9133-7255F061FE42}"/>
              </a:ext>
            </a:extLst>
          </p:cNvPr>
          <p:cNvSpPr>
            <a:spLocks noGrp="1"/>
          </p:cNvSpPr>
          <p:nvPr>
            <p:ph type="body" sz="quarter" idx="10"/>
          </p:nvPr>
        </p:nvSpPr>
        <p:spPr/>
        <p:txBody>
          <a:bodyPr/>
          <a:lstStyle/>
          <a:p>
            <a:r>
              <a:rPr lang="en-US" dirty="0"/>
              <a:t>correctness</a:t>
            </a:r>
          </a:p>
        </p:txBody>
      </p:sp>
      <p:sp>
        <p:nvSpPr>
          <p:cNvPr id="4" name="Content Placeholder 3">
            <a:extLst>
              <a:ext uri="{FF2B5EF4-FFF2-40B4-BE49-F238E27FC236}">
                <a16:creationId xmlns:a16="http://schemas.microsoft.com/office/drawing/2014/main" id="{2DB68FBA-B0F3-8C5B-021E-7FE3458E7CA7}"/>
              </a:ext>
            </a:extLst>
          </p:cNvPr>
          <p:cNvSpPr>
            <a:spLocks noGrp="1"/>
          </p:cNvSpPr>
          <p:nvPr>
            <p:ph sz="quarter" idx="11"/>
          </p:nvPr>
        </p:nvSpPr>
        <p:spPr/>
        <p:txBody>
          <a:bodyPr>
            <a:normAutofit/>
          </a:bodyPr>
          <a:lstStyle/>
          <a:p>
            <a:pPr>
              <a:lnSpc>
                <a:spcPct val="90000"/>
              </a:lnSpc>
            </a:pPr>
            <a:r>
              <a:rPr lang="en-US" altLang="en-US" sz="4400" b="1" dirty="0"/>
              <a:t>Theorem:</a:t>
            </a:r>
            <a:r>
              <a:rPr lang="en-US" altLang="en-US" sz="4400" dirty="0"/>
              <a:t> Show that </a:t>
            </a:r>
            <a:r>
              <a:rPr lang="en-US" altLang="en-US" sz="4400" dirty="0" err="1"/>
              <a:t>v.d</a:t>
            </a:r>
            <a:r>
              <a:rPr lang="en-US" altLang="en-US" sz="4400" dirty="0"/>
              <a:t> = </a:t>
            </a:r>
            <a:r>
              <a:rPr lang="en-US" altLang="en-US" sz="4400" dirty="0" err="1"/>
              <a:t>δ</a:t>
            </a:r>
            <a:r>
              <a:rPr lang="en-US" altLang="en-US" sz="4400" dirty="0"/>
              <a:t> (s, v), for every v, after |V-1| passes.</a:t>
            </a:r>
          </a:p>
          <a:p>
            <a:pPr>
              <a:lnSpc>
                <a:spcPct val="90000"/>
              </a:lnSpc>
              <a:buFontTx/>
              <a:buNone/>
            </a:pPr>
            <a:endParaRPr lang="en-US" altLang="en-US" sz="4400" dirty="0"/>
          </a:p>
          <a:p>
            <a:pPr>
              <a:lnSpc>
                <a:spcPct val="90000"/>
              </a:lnSpc>
              <a:buFontTx/>
              <a:buNone/>
            </a:pPr>
            <a:r>
              <a:rPr lang="en-US" altLang="en-US" sz="4400" dirty="0">
                <a:solidFill>
                  <a:schemeClr val="accent4"/>
                </a:solidFill>
              </a:rPr>
              <a:t>    </a:t>
            </a:r>
            <a:r>
              <a:rPr lang="en-US" altLang="en-US" sz="4400" u="sng" dirty="0">
                <a:solidFill>
                  <a:schemeClr val="accent4"/>
                </a:solidFill>
              </a:rPr>
              <a:t>Case 1:</a:t>
            </a:r>
            <a:r>
              <a:rPr lang="en-US" altLang="en-US" sz="4400" dirty="0">
                <a:solidFill>
                  <a:schemeClr val="accent4"/>
                </a:solidFill>
              </a:rPr>
              <a:t> </a:t>
            </a:r>
            <a:r>
              <a:rPr lang="en-US" altLang="en-US" sz="4400" dirty="0"/>
              <a:t>G does not contain negative cycles which are reachable from s</a:t>
            </a:r>
          </a:p>
          <a:p>
            <a:pPr>
              <a:lnSpc>
                <a:spcPct val="90000"/>
              </a:lnSpc>
              <a:buFontTx/>
              <a:buNone/>
            </a:pPr>
            <a:endParaRPr lang="en-US" altLang="en-US" sz="4400" dirty="0"/>
          </a:p>
          <a:p>
            <a:pPr lvl="1">
              <a:lnSpc>
                <a:spcPct val="90000"/>
              </a:lnSpc>
            </a:pPr>
            <a:r>
              <a:rPr lang="en-US" altLang="en-US" sz="4400" dirty="0"/>
              <a:t>Assume that the shortest path from s to v is </a:t>
            </a:r>
          </a:p>
          <a:p>
            <a:pPr lvl="1">
              <a:lnSpc>
                <a:spcPct val="90000"/>
              </a:lnSpc>
              <a:buFontTx/>
              <a:buNone/>
            </a:pPr>
            <a:r>
              <a:rPr lang="en-US" altLang="en-US" sz="4400" dirty="0"/>
              <a:t>		p = </a:t>
            </a:r>
            <a:r>
              <a:rPr lang="en-US" altLang="en-US" sz="4400" dirty="0">
                <a:sym typeface="Symbol" pitchFamily="2" charset="2"/>
              </a:rPr>
              <a:t></a:t>
            </a:r>
            <a:r>
              <a:rPr lang="en-US" altLang="en-US" sz="4400" dirty="0"/>
              <a:t>v</a:t>
            </a:r>
            <a:r>
              <a:rPr lang="en-US" altLang="en-US" sz="4400" baseline="-25000" dirty="0"/>
              <a:t>0</a:t>
            </a:r>
            <a:r>
              <a:rPr lang="en-US" altLang="en-US" sz="4400" dirty="0"/>
              <a:t>, v</a:t>
            </a:r>
            <a:r>
              <a:rPr lang="en-US" altLang="en-US" sz="4400" baseline="-25000" dirty="0"/>
              <a:t>1</a:t>
            </a:r>
            <a:r>
              <a:rPr lang="en-US" altLang="en-US" sz="4400" dirty="0"/>
              <a:t>, . . . , </a:t>
            </a:r>
            <a:r>
              <a:rPr lang="en-US" altLang="en-US" sz="4400" dirty="0" err="1"/>
              <a:t>v</a:t>
            </a:r>
            <a:r>
              <a:rPr lang="en-US" altLang="en-US" sz="4400" baseline="-25000" dirty="0" err="1"/>
              <a:t>k</a:t>
            </a:r>
            <a:r>
              <a:rPr lang="en-US" altLang="en-US" sz="4400" dirty="0">
                <a:sym typeface="Symbol" pitchFamily="2" charset="2"/>
              </a:rPr>
              <a:t>, where s=v</a:t>
            </a:r>
            <a:r>
              <a:rPr lang="en-US" altLang="en-US" sz="4400" baseline="-25000" dirty="0">
                <a:sym typeface="Symbol" pitchFamily="2" charset="2"/>
              </a:rPr>
              <a:t>0</a:t>
            </a:r>
            <a:r>
              <a:rPr lang="en-US" altLang="en-US" sz="4400" dirty="0">
                <a:sym typeface="Symbol" pitchFamily="2" charset="2"/>
              </a:rPr>
              <a:t> and v=</a:t>
            </a:r>
            <a:r>
              <a:rPr lang="en-US" altLang="en-US" sz="4400" dirty="0" err="1">
                <a:sym typeface="Symbol" pitchFamily="2" charset="2"/>
              </a:rPr>
              <a:t>v</a:t>
            </a:r>
            <a:r>
              <a:rPr lang="en-US" altLang="en-US" sz="4400" baseline="-25000" dirty="0" err="1">
                <a:sym typeface="Symbol" pitchFamily="2" charset="2"/>
              </a:rPr>
              <a:t>k</a:t>
            </a:r>
            <a:r>
              <a:rPr lang="en-US" altLang="en-US" sz="4400" dirty="0">
                <a:sym typeface="Symbol" pitchFamily="2" charset="2"/>
              </a:rPr>
              <a:t>, k </a:t>
            </a:r>
            <a:r>
              <a:rPr lang="en-US" altLang="en-US" sz="4400" dirty="0">
                <a:cs typeface="Arial" panose="020B0604020202020204" pitchFamily="34" charset="0"/>
                <a:sym typeface="Symbol" pitchFamily="2" charset="2"/>
              </a:rPr>
              <a:t>≤ </a:t>
            </a:r>
            <a:r>
              <a:rPr lang="en-US" altLang="en-US" sz="4400" dirty="0">
                <a:sym typeface="Symbol" pitchFamily="2" charset="2"/>
              </a:rPr>
              <a:t>|V-1|</a:t>
            </a:r>
          </a:p>
          <a:p>
            <a:pPr lvl="1">
              <a:lnSpc>
                <a:spcPct val="90000"/>
              </a:lnSpc>
              <a:buFontTx/>
              <a:buNone/>
            </a:pPr>
            <a:endParaRPr lang="en-US" altLang="en-US" sz="4400" baseline="-25000" dirty="0">
              <a:sym typeface="Symbol" pitchFamily="2" charset="2"/>
            </a:endParaRPr>
          </a:p>
          <a:p>
            <a:pPr lvl="1">
              <a:lnSpc>
                <a:spcPct val="90000"/>
              </a:lnSpc>
            </a:pPr>
            <a:r>
              <a:rPr lang="en-US" altLang="en-US" sz="4400" dirty="0">
                <a:sym typeface="Symbol" pitchFamily="2" charset="2"/>
              </a:rPr>
              <a:t>Use mathematical induction on the number of passes </a:t>
            </a:r>
            <a:r>
              <a:rPr lang="en-US" altLang="en-US" sz="4400" dirty="0" err="1">
                <a:sym typeface="Symbol" pitchFamily="2" charset="2"/>
              </a:rPr>
              <a:t>i</a:t>
            </a:r>
            <a:r>
              <a:rPr lang="en-US" altLang="en-US" sz="4400" dirty="0">
                <a:sym typeface="Symbol" pitchFamily="2" charset="2"/>
              </a:rPr>
              <a:t> to show that:</a:t>
            </a:r>
          </a:p>
          <a:p>
            <a:pPr lvl="1">
              <a:lnSpc>
                <a:spcPct val="90000"/>
              </a:lnSpc>
            </a:pPr>
            <a:endParaRPr lang="en-US" altLang="en-US" sz="4400" dirty="0">
              <a:sym typeface="Symbol" pitchFamily="2" charset="2"/>
            </a:endParaRPr>
          </a:p>
          <a:p>
            <a:pPr lvl="1">
              <a:lnSpc>
                <a:spcPct val="90000"/>
              </a:lnSpc>
              <a:buFontTx/>
              <a:buNone/>
            </a:pPr>
            <a:r>
              <a:rPr lang="en-US" altLang="en-US" sz="4400" dirty="0">
                <a:sym typeface="Symbol" pitchFamily="2" charset="2"/>
              </a:rPr>
              <a:t>                               </a:t>
            </a:r>
            <a:r>
              <a:rPr lang="en-US" altLang="en-US" sz="4400" dirty="0" err="1">
                <a:sym typeface="Symbol" pitchFamily="2" charset="2"/>
              </a:rPr>
              <a:t>v</a:t>
            </a:r>
            <a:r>
              <a:rPr lang="en-US" altLang="en-US" sz="4400" baseline="-25000" dirty="0" err="1">
                <a:sym typeface="Symbol" pitchFamily="2" charset="2"/>
              </a:rPr>
              <a:t>i</a:t>
            </a:r>
            <a:r>
              <a:rPr lang="en-US" altLang="en-US" sz="4400" dirty="0" err="1">
                <a:sym typeface="Symbol" pitchFamily="2" charset="2"/>
              </a:rPr>
              <a:t>.d</a:t>
            </a:r>
            <a:r>
              <a:rPr lang="en-US" altLang="en-US" sz="4400" dirty="0">
                <a:sym typeface="Symbol" pitchFamily="2" charset="2"/>
              </a:rPr>
              <a:t> = </a:t>
            </a:r>
            <a:r>
              <a:rPr lang="en-US" altLang="en-US" sz="4400" dirty="0" err="1"/>
              <a:t>δ</a:t>
            </a:r>
            <a:r>
              <a:rPr lang="en-US" altLang="en-US" sz="4400" dirty="0"/>
              <a:t> (s, v</a:t>
            </a:r>
            <a:r>
              <a:rPr lang="en-US" altLang="en-US" sz="4400" baseline="-25000" dirty="0"/>
              <a:t>i</a:t>
            </a:r>
            <a:r>
              <a:rPr lang="en-US" altLang="en-US" sz="4400" dirty="0"/>
              <a:t>) , </a:t>
            </a:r>
            <a:r>
              <a:rPr lang="en-US" altLang="en-US" sz="4400" dirty="0" err="1"/>
              <a:t>i</a:t>
            </a:r>
            <a:r>
              <a:rPr lang="en-US" altLang="en-US" sz="4400" dirty="0"/>
              <a:t>=0,1,…,k</a:t>
            </a:r>
          </a:p>
          <a:p>
            <a:endParaRPr lang="en-US" sz="4400" dirty="0"/>
          </a:p>
        </p:txBody>
      </p:sp>
    </p:spTree>
    <p:extLst>
      <p:ext uri="{BB962C8B-B14F-4D97-AF65-F5344CB8AC3E}">
        <p14:creationId xmlns:p14="http://schemas.microsoft.com/office/powerpoint/2010/main" val="1059717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1B641-2F64-C768-8896-9CF48387C34B}"/>
              </a:ext>
            </a:extLst>
          </p:cNvPr>
          <p:cNvSpPr>
            <a:spLocks noGrp="1"/>
          </p:cNvSpPr>
          <p:nvPr>
            <p:ph type="title"/>
          </p:nvPr>
        </p:nvSpPr>
        <p:spPr/>
        <p:txBody>
          <a:bodyPr>
            <a:normAutofit fontScale="90000"/>
          </a:bodyPr>
          <a:lstStyle/>
          <a:p>
            <a:r>
              <a:rPr lang="en-US" dirty="0"/>
              <a:t>Bellman-ford</a:t>
            </a:r>
          </a:p>
        </p:txBody>
      </p:sp>
      <p:sp>
        <p:nvSpPr>
          <p:cNvPr id="3" name="Text Placeholder 2">
            <a:extLst>
              <a:ext uri="{FF2B5EF4-FFF2-40B4-BE49-F238E27FC236}">
                <a16:creationId xmlns:a16="http://schemas.microsoft.com/office/drawing/2014/main" id="{30915382-F76C-48B1-6C0F-0D68EC187EE8}"/>
              </a:ext>
            </a:extLst>
          </p:cNvPr>
          <p:cNvSpPr>
            <a:spLocks noGrp="1"/>
          </p:cNvSpPr>
          <p:nvPr>
            <p:ph type="body" sz="quarter" idx="10"/>
          </p:nvPr>
        </p:nvSpPr>
        <p:spPr/>
        <p:txBody>
          <a:bodyPr/>
          <a:lstStyle/>
          <a:p>
            <a:r>
              <a:rPr lang="en-US" dirty="0"/>
              <a:t>correctness</a:t>
            </a:r>
          </a:p>
        </p:txBody>
      </p:sp>
      <p:sp>
        <p:nvSpPr>
          <p:cNvPr id="4" name="Content Placeholder 3">
            <a:extLst>
              <a:ext uri="{FF2B5EF4-FFF2-40B4-BE49-F238E27FC236}">
                <a16:creationId xmlns:a16="http://schemas.microsoft.com/office/drawing/2014/main" id="{EE5C8B41-1EFE-625A-979F-64B5F218FA81}"/>
              </a:ext>
            </a:extLst>
          </p:cNvPr>
          <p:cNvSpPr>
            <a:spLocks noGrp="1"/>
          </p:cNvSpPr>
          <p:nvPr>
            <p:ph sz="quarter" idx="11"/>
          </p:nvPr>
        </p:nvSpPr>
        <p:spPr/>
        <p:txBody>
          <a:bodyPr/>
          <a:lstStyle/>
          <a:p>
            <a:pPr>
              <a:buFontTx/>
              <a:buNone/>
            </a:pPr>
            <a:r>
              <a:rPr lang="en-US" altLang="en-US" b="1" dirty="0"/>
              <a:t>Base Case: </a:t>
            </a:r>
            <a:r>
              <a:rPr lang="en-US" altLang="en-US" dirty="0" err="1"/>
              <a:t>i</a:t>
            </a:r>
            <a:r>
              <a:rPr lang="en-US" altLang="en-US" dirty="0"/>
              <a:t>=0 v</a:t>
            </a:r>
            <a:r>
              <a:rPr lang="en-US" altLang="en-US" baseline="-25000" dirty="0"/>
              <a:t>0</a:t>
            </a:r>
            <a:r>
              <a:rPr lang="en-US" altLang="en-US" dirty="0"/>
              <a:t>.d = </a:t>
            </a:r>
            <a:r>
              <a:rPr lang="en-US" altLang="en-US" dirty="0" err="1"/>
              <a:t>δ</a:t>
            </a:r>
            <a:r>
              <a:rPr lang="en-US" altLang="en-US" dirty="0"/>
              <a:t> (s, v</a:t>
            </a:r>
            <a:r>
              <a:rPr lang="en-US" altLang="en-US" baseline="-25000" dirty="0"/>
              <a:t>0</a:t>
            </a:r>
            <a:r>
              <a:rPr lang="en-US" altLang="en-US" dirty="0"/>
              <a:t>)= </a:t>
            </a:r>
            <a:r>
              <a:rPr lang="en-US" altLang="en-US" dirty="0" err="1"/>
              <a:t>δ</a:t>
            </a:r>
            <a:r>
              <a:rPr lang="en-US" altLang="en-US" dirty="0"/>
              <a:t> (s, s)= 0</a:t>
            </a:r>
          </a:p>
          <a:p>
            <a:pPr>
              <a:buFontTx/>
              <a:buNone/>
            </a:pPr>
            <a:r>
              <a:rPr lang="en-US" altLang="en-US" b="1" dirty="0"/>
              <a:t>Inductive Hypothesis:</a:t>
            </a:r>
            <a:r>
              <a:rPr lang="en-US" altLang="en-US" dirty="0"/>
              <a:t> v</a:t>
            </a:r>
            <a:r>
              <a:rPr lang="en-US" altLang="en-US" baseline="-25000" dirty="0"/>
              <a:t>i-1</a:t>
            </a:r>
            <a:r>
              <a:rPr lang="en-US" altLang="en-US" dirty="0"/>
              <a:t>.d= </a:t>
            </a:r>
            <a:r>
              <a:rPr lang="en-US" altLang="en-US" dirty="0" err="1"/>
              <a:t>δ</a:t>
            </a:r>
            <a:r>
              <a:rPr lang="en-US" altLang="en-US" dirty="0"/>
              <a:t> (s, v</a:t>
            </a:r>
            <a:r>
              <a:rPr lang="en-US" altLang="en-US" baseline="-25000" dirty="0"/>
              <a:t>i-1</a:t>
            </a:r>
            <a:r>
              <a:rPr lang="en-US" altLang="en-US" dirty="0"/>
              <a:t>)</a:t>
            </a:r>
          </a:p>
          <a:p>
            <a:pPr>
              <a:buFontTx/>
              <a:buNone/>
            </a:pPr>
            <a:r>
              <a:rPr lang="en-US" altLang="en-US" b="1" dirty="0"/>
              <a:t>Inductive Step:</a:t>
            </a:r>
            <a:r>
              <a:rPr lang="en-US" altLang="en-US" dirty="0"/>
              <a:t> </a:t>
            </a:r>
            <a:r>
              <a:rPr lang="en-US" altLang="en-US" dirty="0" err="1"/>
              <a:t>v</a:t>
            </a:r>
            <a:r>
              <a:rPr lang="en-US" altLang="en-US" baseline="-25000" dirty="0" err="1"/>
              <a:t>i</a:t>
            </a:r>
            <a:r>
              <a:rPr lang="en-US" altLang="en-US" dirty="0" err="1"/>
              <a:t>.d</a:t>
            </a:r>
            <a:r>
              <a:rPr lang="en-US" altLang="en-US" dirty="0"/>
              <a:t>= </a:t>
            </a:r>
            <a:r>
              <a:rPr lang="en-US" altLang="en-US" dirty="0" err="1"/>
              <a:t>δ</a:t>
            </a:r>
            <a:r>
              <a:rPr lang="en-US" altLang="en-US" dirty="0"/>
              <a:t> (s, v</a:t>
            </a:r>
            <a:r>
              <a:rPr lang="en-US" altLang="en-US" baseline="-25000" dirty="0"/>
              <a:t>i</a:t>
            </a:r>
            <a:r>
              <a:rPr lang="en-US" altLang="en-US" dirty="0"/>
              <a:t>) </a:t>
            </a:r>
          </a:p>
          <a:p>
            <a:endParaRPr lang="en-US" dirty="0"/>
          </a:p>
        </p:txBody>
      </p:sp>
      <p:sp>
        <p:nvSpPr>
          <p:cNvPr id="6" name="TextBox 5">
            <a:extLst>
              <a:ext uri="{FF2B5EF4-FFF2-40B4-BE49-F238E27FC236}">
                <a16:creationId xmlns:a16="http://schemas.microsoft.com/office/drawing/2014/main" id="{79AFEFBE-8171-5973-50E5-7C011A40F099}"/>
              </a:ext>
            </a:extLst>
          </p:cNvPr>
          <p:cNvSpPr txBox="1"/>
          <p:nvPr/>
        </p:nvSpPr>
        <p:spPr>
          <a:xfrm>
            <a:off x="9028704" y="7327819"/>
            <a:ext cx="12208932" cy="1446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altLang="en-US" sz="4400" dirty="0">
                <a:solidFill>
                  <a:schemeClr val="bg1"/>
                </a:solidFill>
                <a:latin typeface="Avenir Book" panose="02000503020000020003" pitchFamily="2" charset="0"/>
              </a:rPr>
              <a:t>After relaxing (v</a:t>
            </a:r>
            <a:r>
              <a:rPr lang="en-US" altLang="en-US" sz="4400" baseline="-25000" dirty="0">
                <a:solidFill>
                  <a:schemeClr val="bg1"/>
                </a:solidFill>
                <a:latin typeface="Avenir Book" panose="02000503020000020003" pitchFamily="2" charset="0"/>
              </a:rPr>
              <a:t>i-1</a:t>
            </a:r>
            <a:r>
              <a:rPr lang="en-US" altLang="en-US" sz="4400" dirty="0">
                <a:solidFill>
                  <a:schemeClr val="bg1"/>
                </a:solidFill>
                <a:latin typeface="Avenir Book" panose="02000503020000020003" pitchFamily="2" charset="0"/>
              </a:rPr>
              <a:t>, v</a:t>
            </a:r>
            <a:r>
              <a:rPr lang="en-US" altLang="en-US" sz="4400" baseline="-25000" dirty="0">
                <a:solidFill>
                  <a:schemeClr val="bg1"/>
                </a:solidFill>
                <a:latin typeface="Avenir Book" panose="02000503020000020003" pitchFamily="2" charset="0"/>
              </a:rPr>
              <a:t>i</a:t>
            </a:r>
            <a:r>
              <a:rPr lang="en-US" altLang="en-US" sz="4400" dirty="0">
                <a:solidFill>
                  <a:schemeClr val="bg1"/>
                </a:solidFill>
                <a:latin typeface="Avenir Book" panose="02000503020000020003" pitchFamily="2" charset="0"/>
              </a:rPr>
              <a:t>):  </a:t>
            </a:r>
          </a:p>
          <a:p>
            <a:pPr algn="l"/>
            <a:r>
              <a:rPr lang="en-US" altLang="en-US" sz="4400" dirty="0" err="1">
                <a:solidFill>
                  <a:schemeClr val="bg1"/>
                </a:solidFill>
                <a:latin typeface="Avenir Book" panose="02000503020000020003" pitchFamily="2" charset="0"/>
              </a:rPr>
              <a:t>v</a:t>
            </a:r>
            <a:r>
              <a:rPr lang="en-US" altLang="en-US" sz="4400" baseline="-25000" dirty="0" err="1">
                <a:solidFill>
                  <a:schemeClr val="bg1"/>
                </a:solidFill>
                <a:latin typeface="Avenir Book" panose="02000503020000020003" pitchFamily="2" charset="0"/>
              </a:rPr>
              <a:t>i</a:t>
            </a:r>
            <a:r>
              <a:rPr lang="en-US" altLang="en-US" sz="4400" dirty="0" err="1">
                <a:solidFill>
                  <a:schemeClr val="bg1"/>
                </a:solidFill>
                <a:latin typeface="Avenir Book" panose="02000503020000020003" pitchFamily="2" charset="0"/>
              </a:rPr>
              <a:t>.d</a:t>
            </a:r>
            <a:r>
              <a:rPr lang="en-US" altLang="en-US" sz="4400" dirty="0">
                <a:solidFill>
                  <a:schemeClr val="bg1"/>
                </a:solidFill>
                <a:latin typeface="Avenir Book" panose="02000503020000020003" pitchFamily="2" charset="0"/>
              </a:rPr>
              <a:t> ≤ v</a:t>
            </a:r>
            <a:r>
              <a:rPr lang="en-US" altLang="en-US" sz="4400" baseline="-25000" dirty="0">
                <a:solidFill>
                  <a:schemeClr val="bg1"/>
                </a:solidFill>
                <a:latin typeface="Avenir Book" panose="02000503020000020003" pitchFamily="2" charset="0"/>
              </a:rPr>
              <a:t>i-1</a:t>
            </a:r>
            <a:r>
              <a:rPr lang="en-US" altLang="en-US" sz="4400" dirty="0">
                <a:solidFill>
                  <a:schemeClr val="bg1"/>
                </a:solidFill>
                <a:latin typeface="Avenir Book" panose="02000503020000020003" pitchFamily="2" charset="0"/>
              </a:rPr>
              <a:t>.d + w= </a:t>
            </a:r>
            <a:r>
              <a:rPr lang="en-US" altLang="en-US" sz="4400" dirty="0" err="1">
                <a:solidFill>
                  <a:schemeClr val="bg1"/>
                </a:solidFill>
                <a:latin typeface="Avenir Book" panose="02000503020000020003" pitchFamily="2" charset="0"/>
              </a:rPr>
              <a:t>δ</a:t>
            </a:r>
            <a:r>
              <a:rPr lang="en-US" altLang="en-US" sz="4400" dirty="0">
                <a:solidFill>
                  <a:schemeClr val="bg1"/>
                </a:solidFill>
                <a:latin typeface="Avenir Book" panose="02000503020000020003" pitchFamily="2" charset="0"/>
              </a:rPr>
              <a:t> (s, v</a:t>
            </a:r>
            <a:r>
              <a:rPr lang="en-US" altLang="en-US" sz="4400" baseline="-25000" dirty="0">
                <a:solidFill>
                  <a:schemeClr val="bg1"/>
                </a:solidFill>
                <a:latin typeface="Avenir Book" panose="02000503020000020003" pitchFamily="2" charset="0"/>
              </a:rPr>
              <a:t>i-1</a:t>
            </a:r>
            <a:r>
              <a:rPr lang="en-US" altLang="en-US" sz="4400" dirty="0">
                <a:solidFill>
                  <a:schemeClr val="bg1"/>
                </a:solidFill>
                <a:latin typeface="Avenir Book" panose="02000503020000020003" pitchFamily="2" charset="0"/>
              </a:rPr>
              <a:t>)+w= </a:t>
            </a:r>
            <a:r>
              <a:rPr lang="en-US" altLang="en-US" sz="4400" dirty="0" err="1">
                <a:solidFill>
                  <a:schemeClr val="bg1"/>
                </a:solidFill>
                <a:latin typeface="Avenir Book" panose="02000503020000020003" pitchFamily="2" charset="0"/>
              </a:rPr>
              <a:t>δ</a:t>
            </a:r>
            <a:r>
              <a:rPr lang="en-US" altLang="en-US" sz="4400" dirty="0">
                <a:solidFill>
                  <a:schemeClr val="bg1"/>
                </a:solidFill>
                <a:latin typeface="Avenir Book" panose="02000503020000020003" pitchFamily="2" charset="0"/>
              </a:rPr>
              <a:t> (s, v</a:t>
            </a:r>
            <a:r>
              <a:rPr lang="en-US" altLang="en-US" sz="4400" baseline="-25000" dirty="0">
                <a:solidFill>
                  <a:schemeClr val="bg1"/>
                </a:solidFill>
                <a:latin typeface="Avenir Book" panose="02000503020000020003" pitchFamily="2" charset="0"/>
              </a:rPr>
              <a:t>i</a:t>
            </a:r>
            <a:r>
              <a:rPr lang="en-US" altLang="en-US" sz="4400" dirty="0">
                <a:solidFill>
                  <a:schemeClr val="bg1"/>
                </a:solidFill>
                <a:latin typeface="Avenir Book" panose="02000503020000020003" pitchFamily="2" charset="0"/>
              </a:rPr>
              <a:t>)</a:t>
            </a:r>
            <a:endParaRPr lang="en-US" sz="4400" dirty="0">
              <a:solidFill>
                <a:schemeClr val="bg1"/>
              </a:solidFill>
              <a:latin typeface="Avenir Book" panose="02000503020000020003" pitchFamily="2" charset="0"/>
            </a:endParaRPr>
          </a:p>
        </p:txBody>
      </p:sp>
      <p:sp>
        <p:nvSpPr>
          <p:cNvPr id="7" name="TextBox 6">
            <a:extLst>
              <a:ext uri="{FF2B5EF4-FFF2-40B4-BE49-F238E27FC236}">
                <a16:creationId xmlns:a16="http://schemas.microsoft.com/office/drawing/2014/main" id="{91D74A68-4E8E-ACA6-51C3-258C8873B3D3}"/>
              </a:ext>
            </a:extLst>
          </p:cNvPr>
          <p:cNvSpPr txBox="1"/>
          <p:nvPr/>
        </p:nvSpPr>
        <p:spPr>
          <a:xfrm>
            <a:off x="1936377" y="9948950"/>
            <a:ext cx="12209928" cy="31700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eaLnBrk="1" hangingPunct="1"/>
            <a:endParaRPr lang="en-US" altLang="en-US" sz="4000" dirty="0">
              <a:solidFill>
                <a:schemeClr val="bg1"/>
              </a:solidFill>
              <a:latin typeface="Avenir Book" panose="02000503020000020003" pitchFamily="2" charset="0"/>
            </a:endParaRPr>
          </a:p>
          <a:p>
            <a:pPr algn="l" eaLnBrk="1" hangingPunct="1"/>
            <a:r>
              <a:rPr lang="en-US" altLang="en-US" sz="4000" dirty="0">
                <a:solidFill>
                  <a:schemeClr val="bg1"/>
                </a:solidFill>
                <a:latin typeface="Avenir Book" panose="02000503020000020003" pitchFamily="2" charset="0"/>
              </a:rPr>
              <a:t>From the upper bound property: </a:t>
            </a:r>
            <a:r>
              <a:rPr lang="en-US" altLang="en-US" sz="4000" dirty="0" err="1">
                <a:solidFill>
                  <a:schemeClr val="bg1"/>
                </a:solidFill>
                <a:latin typeface="Avenir Book" panose="02000503020000020003" pitchFamily="2" charset="0"/>
              </a:rPr>
              <a:t>v</a:t>
            </a:r>
            <a:r>
              <a:rPr lang="en-US" altLang="en-US" sz="4000" baseline="-25000" dirty="0" err="1">
                <a:solidFill>
                  <a:schemeClr val="bg1"/>
                </a:solidFill>
                <a:latin typeface="Avenir Book" panose="02000503020000020003" pitchFamily="2" charset="0"/>
              </a:rPr>
              <a:t>i</a:t>
            </a:r>
            <a:r>
              <a:rPr lang="en-US" altLang="en-US" sz="4000" dirty="0" err="1">
                <a:solidFill>
                  <a:schemeClr val="bg1"/>
                </a:solidFill>
                <a:latin typeface="Avenir Book" panose="02000503020000020003" pitchFamily="2" charset="0"/>
              </a:rPr>
              <a:t>.d</a:t>
            </a:r>
            <a:r>
              <a:rPr lang="en-US" altLang="en-US" sz="4000" dirty="0">
                <a:solidFill>
                  <a:schemeClr val="bg1"/>
                </a:solidFill>
                <a:latin typeface="Avenir Book" panose="02000503020000020003" pitchFamily="2" charset="0"/>
                <a:cs typeface="Arial" panose="020B0604020202020204" pitchFamily="34" charset="0"/>
              </a:rPr>
              <a:t>≥ </a:t>
            </a:r>
            <a:r>
              <a:rPr lang="en-US" altLang="en-US" sz="4000" dirty="0" err="1">
                <a:solidFill>
                  <a:schemeClr val="bg1"/>
                </a:solidFill>
                <a:latin typeface="Avenir Book" panose="02000503020000020003" pitchFamily="2" charset="0"/>
              </a:rPr>
              <a:t>δ</a:t>
            </a:r>
            <a:r>
              <a:rPr lang="en-US" altLang="en-US" sz="4000" dirty="0">
                <a:solidFill>
                  <a:schemeClr val="bg1"/>
                </a:solidFill>
                <a:latin typeface="Avenir Book" panose="02000503020000020003" pitchFamily="2" charset="0"/>
              </a:rPr>
              <a:t> (s, v</a:t>
            </a:r>
            <a:r>
              <a:rPr lang="en-US" altLang="en-US" sz="4000" baseline="-25000" dirty="0">
                <a:solidFill>
                  <a:schemeClr val="bg1"/>
                </a:solidFill>
                <a:latin typeface="Avenir Book" panose="02000503020000020003" pitchFamily="2" charset="0"/>
              </a:rPr>
              <a:t>i</a:t>
            </a:r>
            <a:r>
              <a:rPr lang="en-US" altLang="en-US" sz="4000" dirty="0">
                <a:solidFill>
                  <a:schemeClr val="bg1"/>
                </a:solidFill>
                <a:latin typeface="Avenir Book" panose="02000503020000020003" pitchFamily="2" charset="0"/>
              </a:rPr>
              <a:t>) </a:t>
            </a:r>
          </a:p>
          <a:p>
            <a:pPr algn="l" eaLnBrk="1" hangingPunct="1"/>
            <a:endParaRPr lang="en-US" altLang="en-US" sz="4000" dirty="0">
              <a:solidFill>
                <a:schemeClr val="bg1"/>
              </a:solidFill>
              <a:latin typeface="Avenir Book" panose="02000503020000020003" pitchFamily="2" charset="0"/>
            </a:endParaRPr>
          </a:p>
          <a:p>
            <a:pPr algn="l" eaLnBrk="1" hangingPunct="1"/>
            <a:r>
              <a:rPr lang="en-US" altLang="en-US" sz="4000" dirty="0">
                <a:solidFill>
                  <a:schemeClr val="bg1"/>
                </a:solidFill>
                <a:latin typeface="Avenir Book" panose="02000503020000020003" pitchFamily="2" charset="0"/>
              </a:rPr>
              <a:t>Therefore, </a:t>
            </a:r>
            <a:r>
              <a:rPr lang="en-US" altLang="en-US" sz="4000" dirty="0" err="1">
                <a:solidFill>
                  <a:schemeClr val="bg1"/>
                </a:solidFill>
                <a:latin typeface="Avenir Book" panose="02000503020000020003" pitchFamily="2" charset="0"/>
              </a:rPr>
              <a:t>v</a:t>
            </a:r>
            <a:r>
              <a:rPr lang="en-US" altLang="en-US" sz="4000" baseline="-25000" dirty="0" err="1">
                <a:solidFill>
                  <a:schemeClr val="bg1"/>
                </a:solidFill>
                <a:latin typeface="Avenir Book" panose="02000503020000020003" pitchFamily="2" charset="0"/>
              </a:rPr>
              <a:t>i</a:t>
            </a:r>
            <a:r>
              <a:rPr lang="en-US" altLang="en-US" sz="4000" dirty="0" err="1">
                <a:solidFill>
                  <a:schemeClr val="bg1"/>
                </a:solidFill>
                <a:latin typeface="Avenir Book" panose="02000503020000020003" pitchFamily="2" charset="0"/>
              </a:rPr>
              <a:t>.d</a:t>
            </a:r>
            <a:r>
              <a:rPr lang="en-US" altLang="en-US" sz="4000" dirty="0">
                <a:solidFill>
                  <a:schemeClr val="bg1"/>
                </a:solidFill>
                <a:latin typeface="Avenir Book" panose="02000503020000020003" pitchFamily="2" charset="0"/>
                <a:cs typeface="Arial" panose="020B0604020202020204" pitchFamily="34" charset="0"/>
              </a:rPr>
              <a:t>=</a:t>
            </a:r>
            <a:r>
              <a:rPr lang="en-US" altLang="en-US" sz="4000" dirty="0" err="1">
                <a:solidFill>
                  <a:schemeClr val="bg1"/>
                </a:solidFill>
                <a:latin typeface="Avenir Book" panose="02000503020000020003" pitchFamily="2" charset="0"/>
              </a:rPr>
              <a:t>δ</a:t>
            </a:r>
            <a:r>
              <a:rPr lang="en-US" altLang="en-US" sz="4000" dirty="0">
                <a:solidFill>
                  <a:schemeClr val="bg1"/>
                </a:solidFill>
                <a:latin typeface="Avenir Book" panose="02000503020000020003" pitchFamily="2" charset="0"/>
              </a:rPr>
              <a:t> (s, v</a:t>
            </a:r>
            <a:r>
              <a:rPr lang="en-US" altLang="en-US" sz="4000" baseline="-25000" dirty="0">
                <a:solidFill>
                  <a:schemeClr val="bg1"/>
                </a:solidFill>
                <a:latin typeface="Avenir Book" panose="02000503020000020003" pitchFamily="2" charset="0"/>
              </a:rPr>
              <a:t>i</a:t>
            </a:r>
            <a:r>
              <a:rPr lang="en-US" altLang="en-US" sz="4000" dirty="0">
                <a:solidFill>
                  <a:schemeClr val="bg1"/>
                </a:solidFill>
                <a:latin typeface="Avenir Book" panose="02000503020000020003" pitchFamily="2" charset="0"/>
              </a:rPr>
              <a:t>) </a:t>
            </a:r>
          </a:p>
          <a:p>
            <a:pPr algn="l" eaLnBrk="1" hangingPunct="1"/>
            <a:endParaRPr lang="en-US" altLang="en-US" sz="4000" dirty="0">
              <a:solidFill>
                <a:schemeClr val="bg1"/>
              </a:solidFill>
              <a:latin typeface="Avenir Book" panose="02000503020000020003" pitchFamily="2" charset="0"/>
            </a:endParaRPr>
          </a:p>
        </p:txBody>
      </p:sp>
      <p:pic>
        <p:nvPicPr>
          <p:cNvPr id="35" name="Picture 34">
            <a:extLst>
              <a:ext uri="{FF2B5EF4-FFF2-40B4-BE49-F238E27FC236}">
                <a16:creationId xmlns:a16="http://schemas.microsoft.com/office/drawing/2014/main" id="{7D94A0E5-4748-C5B1-9591-8AF601B09122}"/>
              </a:ext>
            </a:extLst>
          </p:cNvPr>
          <p:cNvPicPr>
            <a:picLocks noChangeAspect="1"/>
          </p:cNvPicPr>
          <p:nvPr/>
        </p:nvPicPr>
        <p:blipFill>
          <a:blip r:embed="rId2"/>
          <a:stretch>
            <a:fillRect/>
          </a:stretch>
        </p:blipFill>
        <p:spPr>
          <a:xfrm>
            <a:off x="2708835" y="6628682"/>
            <a:ext cx="5332506" cy="3894527"/>
          </a:xfrm>
          <a:prstGeom prst="rect">
            <a:avLst/>
          </a:prstGeom>
        </p:spPr>
      </p:pic>
    </p:spTree>
    <p:extLst>
      <p:ext uri="{BB962C8B-B14F-4D97-AF65-F5344CB8AC3E}">
        <p14:creationId xmlns:p14="http://schemas.microsoft.com/office/powerpoint/2010/main" val="114854709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2A099-486C-E577-CF3F-8E71B3FF8423}"/>
              </a:ext>
            </a:extLst>
          </p:cNvPr>
          <p:cNvSpPr>
            <a:spLocks noGrp="1"/>
          </p:cNvSpPr>
          <p:nvPr>
            <p:ph type="title"/>
          </p:nvPr>
        </p:nvSpPr>
        <p:spPr/>
        <p:txBody>
          <a:bodyPr>
            <a:normAutofit fontScale="90000"/>
          </a:bodyPr>
          <a:lstStyle/>
          <a:p>
            <a:r>
              <a:rPr lang="en-US" dirty="0"/>
              <a:t>Learning outcomes</a:t>
            </a:r>
          </a:p>
        </p:txBody>
      </p:sp>
      <p:sp>
        <p:nvSpPr>
          <p:cNvPr id="3" name="Text Placeholder 2">
            <a:extLst>
              <a:ext uri="{FF2B5EF4-FFF2-40B4-BE49-F238E27FC236}">
                <a16:creationId xmlns:a16="http://schemas.microsoft.com/office/drawing/2014/main" id="{BC5EC1B4-0DA6-8E99-E721-1C81D46DB1B8}"/>
              </a:ext>
            </a:extLst>
          </p:cNvPr>
          <p:cNvSpPr>
            <a:spLocks noGrp="1"/>
          </p:cNvSpPr>
          <p:nvPr>
            <p:ph type="body" sz="quarter" idx="10"/>
          </p:nvPr>
        </p:nvSpPr>
        <p:spPr/>
        <p:txBody>
          <a:bodyPr/>
          <a:lstStyle/>
          <a:p>
            <a:endParaRPr lang="en-US" dirty="0"/>
          </a:p>
        </p:txBody>
      </p:sp>
      <p:sp>
        <p:nvSpPr>
          <p:cNvPr id="4" name="Content Placeholder 3">
            <a:extLst>
              <a:ext uri="{FF2B5EF4-FFF2-40B4-BE49-F238E27FC236}">
                <a16:creationId xmlns:a16="http://schemas.microsoft.com/office/drawing/2014/main" id="{E6D0C040-325D-C8B2-5C75-121C0DEB8B4B}"/>
              </a:ext>
            </a:extLst>
          </p:cNvPr>
          <p:cNvSpPr>
            <a:spLocks noGrp="1"/>
          </p:cNvSpPr>
          <p:nvPr>
            <p:ph sz="quarter" idx="11"/>
          </p:nvPr>
        </p:nvSpPr>
        <p:spPr/>
        <p:txBody>
          <a:bodyPr>
            <a:normAutofit/>
          </a:bodyPr>
          <a:lstStyle/>
          <a:p>
            <a:r>
              <a:rPr lang="en-US" sz="4000" b="1" dirty="0"/>
              <a:t>LO 1: Explain fundamental concept of analysis algorithms</a:t>
            </a:r>
          </a:p>
          <a:p>
            <a:r>
              <a:rPr lang="en-US" sz="4000" b="1" dirty="0">
                <a:solidFill>
                  <a:schemeClr val="accent4"/>
                </a:solidFill>
              </a:rPr>
              <a:t>LO 2: Apply algorithm techniques and methods</a:t>
            </a:r>
          </a:p>
          <a:p>
            <a:r>
              <a:rPr lang="en-US" sz="4000" b="1" dirty="0">
                <a:solidFill>
                  <a:schemeClr val="accent4"/>
                </a:solidFill>
              </a:rPr>
              <a:t>LO 3: Solve a problem using specific algorithm. </a:t>
            </a:r>
          </a:p>
          <a:p>
            <a:r>
              <a:rPr lang="en-US" sz="4000" b="1" dirty="0"/>
              <a:t>LO 4: Compare several algorithm design methods</a:t>
            </a:r>
          </a:p>
          <a:p>
            <a:endParaRPr lang="en-US" sz="4000" b="1" dirty="0"/>
          </a:p>
          <a:p>
            <a:endParaRPr lang="en-US" sz="4000" b="1" dirty="0"/>
          </a:p>
        </p:txBody>
      </p:sp>
    </p:spTree>
    <p:extLst>
      <p:ext uri="{BB962C8B-B14F-4D97-AF65-F5344CB8AC3E}">
        <p14:creationId xmlns:p14="http://schemas.microsoft.com/office/powerpoint/2010/main" val="95816415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B4188-9BF4-5837-6EDB-35A2A9C30F27}"/>
              </a:ext>
            </a:extLst>
          </p:cNvPr>
          <p:cNvSpPr>
            <a:spLocks noGrp="1"/>
          </p:cNvSpPr>
          <p:nvPr>
            <p:ph type="title"/>
          </p:nvPr>
        </p:nvSpPr>
        <p:spPr/>
        <p:txBody>
          <a:bodyPr>
            <a:normAutofit fontScale="90000"/>
          </a:bodyPr>
          <a:lstStyle/>
          <a:p>
            <a:r>
              <a:rPr lang="en-US" dirty="0"/>
              <a:t>Bellman-Ford</a:t>
            </a:r>
          </a:p>
        </p:txBody>
      </p:sp>
      <p:sp>
        <p:nvSpPr>
          <p:cNvPr id="3" name="Text Placeholder 2">
            <a:extLst>
              <a:ext uri="{FF2B5EF4-FFF2-40B4-BE49-F238E27FC236}">
                <a16:creationId xmlns:a16="http://schemas.microsoft.com/office/drawing/2014/main" id="{F226F45A-13F6-9EEE-0543-05CB188DC20F}"/>
              </a:ext>
            </a:extLst>
          </p:cNvPr>
          <p:cNvSpPr>
            <a:spLocks noGrp="1"/>
          </p:cNvSpPr>
          <p:nvPr>
            <p:ph type="body" sz="quarter" idx="10"/>
          </p:nvPr>
        </p:nvSpPr>
        <p:spPr/>
        <p:txBody>
          <a:bodyPr/>
          <a:lstStyle/>
          <a:p>
            <a:r>
              <a:rPr lang="en-US" dirty="0"/>
              <a:t>Correctness</a:t>
            </a:r>
          </a:p>
        </p:txBody>
      </p:sp>
      <p:sp>
        <p:nvSpPr>
          <p:cNvPr id="4" name="Content Placeholder 3">
            <a:extLst>
              <a:ext uri="{FF2B5EF4-FFF2-40B4-BE49-F238E27FC236}">
                <a16:creationId xmlns:a16="http://schemas.microsoft.com/office/drawing/2014/main" id="{41AB775C-D8EE-DE42-B200-24818350104B}"/>
              </a:ext>
            </a:extLst>
          </p:cNvPr>
          <p:cNvSpPr>
            <a:spLocks noGrp="1"/>
          </p:cNvSpPr>
          <p:nvPr>
            <p:ph sz="quarter" idx="11"/>
          </p:nvPr>
        </p:nvSpPr>
        <p:spPr>
          <a:xfrm>
            <a:off x="2167377" y="3260663"/>
            <a:ext cx="20057623" cy="10455337"/>
          </a:xfrm>
        </p:spPr>
        <p:txBody>
          <a:bodyPr>
            <a:normAutofit/>
          </a:bodyPr>
          <a:lstStyle/>
          <a:p>
            <a:r>
              <a:rPr lang="en-US" altLang="en-US" sz="4000" dirty="0">
                <a:solidFill>
                  <a:schemeClr val="accent4"/>
                </a:solidFill>
              </a:rPr>
              <a:t> </a:t>
            </a:r>
            <a:r>
              <a:rPr lang="en-US" altLang="en-US" sz="4000" u="sng" dirty="0">
                <a:solidFill>
                  <a:schemeClr val="accent4"/>
                </a:solidFill>
              </a:rPr>
              <a:t>Case 2:</a:t>
            </a:r>
            <a:r>
              <a:rPr lang="en-US" altLang="en-US" sz="4000" dirty="0">
                <a:solidFill>
                  <a:schemeClr val="accent4"/>
                </a:solidFill>
              </a:rPr>
              <a:t> </a:t>
            </a:r>
            <a:r>
              <a:rPr lang="en-US" altLang="en-US" sz="4000" dirty="0"/>
              <a:t>G contains a negative cycles which is reachable from 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42C0C34D-E29A-09D1-5E02-0EE5F8D57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9581" y="4474066"/>
            <a:ext cx="17526841" cy="4767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AB53B5-2EB0-B590-65B5-597E19F041E4}"/>
                  </a:ext>
                </a:extLst>
              </p:cNvPr>
              <p:cNvSpPr txBox="1"/>
              <p:nvPr/>
            </p:nvSpPr>
            <p:spPr>
              <a:xfrm>
                <a:off x="2159000" y="9643465"/>
                <a:ext cx="7015304" cy="18355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solidFill>
                                <a:schemeClr val="bg2">
                                  <a:lumMod val="10000"/>
                                </a:schemeClr>
                              </a:solidFill>
                              <a:latin typeface="Cambria Math" panose="02040503050406030204" pitchFamily="18" charset="0"/>
                            </a:rPr>
                          </m:ctrlPr>
                        </m:naryPr>
                        <m:sub>
                          <m:r>
                            <m:rPr>
                              <m:brk m:alnAt="23"/>
                            </m:rPr>
                            <a:rPr lang="en-US" sz="4000" b="0" i="1" smtClean="0">
                              <a:solidFill>
                                <a:schemeClr val="bg2">
                                  <a:lumMod val="10000"/>
                                </a:schemeClr>
                              </a:solidFill>
                              <a:latin typeface="Cambria Math" panose="02040503050406030204" pitchFamily="18" charset="0"/>
                            </a:rPr>
                            <m:t>𝑖</m:t>
                          </m:r>
                          <m:r>
                            <a:rPr lang="en-US" sz="4000" b="0" i="1" smtClean="0">
                              <a:solidFill>
                                <a:schemeClr val="bg2">
                                  <a:lumMod val="10000"/>
                                </a:schemeClr>
                              </a:solidFill>
                              <a:latin typeface="Cambria Math" panose="02040503050406030204" pitchFamily="18" charset="0"/>
                            </a:rPr>
                            <m:t>=1</m:t>
                          </m:r>
                        </m:sub>
                        <m:sup>
                          <m:r>
                            <a:rPr lang="en-US" sz="4000" b="0" i="1" smtClean="0">
                              <a:solidFill>
                                <a:schemeClr val="bg2">
                                  <a:lumMod val="10000"/>
                                </a:schemeClr>
                              </a:solidFill>
                              <a:latin typeface="Cambria Math" panose="02040503050406030204" pitchFamily="18" charset="0"/>
                            </a:rPr>
                            <m:t>𝑘</m:t>
                          </m:r>
                        </m:sup>
                        <m:e>
                          <m:r>
                            <a:rPr lang="en-US" sz="4000" i="1">
                              <a:solidFill>
                                <a:schemeClr val="bg2">
                                  <a:lumMod val="10000"/>
                                </a:schemeClr>
                              </a:solidFill>
                              <a:latin typeface="Cambria Math" panose="02040503050406030204" pitchFamily="18" charset="0"/>
                            </a:rPr>
                            <m:t>𝑤</m:t>
                          </m:r>
                          <m:d>
                            <m:dPr>
                              <m:ctrlPr>
                                <a:rPr lang="en-US" sz="4000" i="1">
                                  <a:solidFill>
                                    <a:schemeClr val="bg2">
                                      <a:lumMod val="10000"/>
                                    </a:schemeClr>
                                  </a:solidFill>
                                  <a:latin typeface="Cambria Math" panose="02040503050406030204" pitchFamily="18" charset="0"/>
                                </a:rPr>
                              </m:ctrlPr>
                            </m:dPr>
                            <m:e>
                              <m:sSub>
                                <m:sSubPr>
                                  <m:ctrlPr>
                                    <a:rPr lang="en-US" sz="4000" i="1">
                                      <a:solidFill>
                                        <a:schemeClr val="bg2">
                                          <a:lumMod val="10000"/>
                                        </a:schemeClr>
                                      </a:solidFill>
                                      <a:latin typeface="Cambria Math" panose="02040503050406030204" pitchFamily="18" charset="0"/>
                                    </a:rPr>
                                  </m:ctrlPr>
                                </m:sSubPr>
                                <m:e>
                                  <m:r>
                                    <a:rPr lang="en-US" sz="4000" i="1">
                                      <a:solidFill>
                                        <a:schemeClr val="bg2">
                                          <a:lumMod val="10000"/>
                                        </a:schemeClr>
                                      </a:solidFill>
                                      <a:latin typeface="Cambria Math" panose="02040503050406030204" pitchFamily="18" charset="0"/>
                                    </a:rPr>
                                    <m:t>𝑣</m:t>
                                  </m:r>
                                </m:e>
                                <m:sub>
                                  <m:r>
                                    <a:rPr lang="en-US" sz="4000" i="1">
                                      <a:solidFill>
                                        <a:schemeClr val="bg2">
                                          <a:lumMod val="10000"/>
                                        </a:schemeClr>
                                      </a:solidFill>
                                      <a:latin typeface="Cambria Math" panose="02040503050406030204" pitchFamily="18" charset="0"/>
                                    </a:rPr>
                                    <m:t>𝑖</m:t>
                                  </m:r>
                                  <m:r>
                                    <a:rPr lang="en-US" sz="4000" i="1">
                                      <a:solidFill>
                                        <a:schemeClr val="bg2">
                                          <a:lumMod val="10000"/>
                                        </a:schemeClr>
                                      </a:solidFill>
                                      <a:latin typeface="Cambria Math" panose="02040503050406030204" pitchFamily="18" charset="0"/>
                                    </a:rPr>
                                    <m:t>−1</m:t>
                                  </m:r>
                                </m:sub>
                              </m:sSub>
                              <m:r>
                                <a:rPr lang="en-US" sz="4000" i="1">
                                  <a:solidFill>
                                    <a:schemeClr val="bg2">
                                      <a:lumMod val="10000"/>
                                    </a:schemeClr>
                                  </a:solidFill>
                                  <a:latin typeface="Cambria Math" panose="02040503050406030204" pitchFamily="18" charset="0"/>
                                </a:rPr>
                                <m:t>,</m:t>
                              </m:r>
                              <m:sSub>
                                <m:sSubPr>
                                  <m:ctrlPr>
                                    <a:rPr lang="en-US" sz="4000" i="1">
                                      <a:solidFill>
                                        <a:schemeClr val="bg2">
                                          <a:lumMod val="10000"/>
                                        </a:schemeClr>
                                      </a:solidFill>
                                      <a:latin typeface="Cambria Math" panose="02040503050406030204" pitchFamily="18" charset="0"/>
                                    </a:rPr>
                                  </m:ctrlPr>
                                </m:sSubPr>
                                <m:e>
                                  <m:r>
                                    <a:rPr lang="en-US" sz="4000" i="1">
                                      <a:solidFill>
                                        <a:schemeClr val="bg2">
                                          <a:lumMod val="10000"/>
                                        </a:schemeClr>
                                      </a:solidFill>
                                      <a:latin typeface="Cambria Math" panose="02040503050406030204" pitchFamily="18" charset="0"/>
                                    </a:rPr>
                                    <m:t>𝑣</m:t>
                                  </m:r>
                                </m:e>
                                <m:sub>
                                  <m:r>
                                    <a:rPr lang="en-US" sz="4000" i="1">
                                      <a:solidFill>
                                        <a:schemeClr val="bg2">
                                          <a:lumMod val="10000"/>
                                        </a:schemeClr>
                                      </a:solidFill>
                                      <a:latin typeface="Cambria Math" panose="02040503050406030204" pitchFamily="18" charset="0"/>
                                    </a:rPr>
                                    <m:t>𝑖</m:t>
                                  </m:r>
                                </m:sub>
                              </m:sSub>
                            </m:e>
                          </m:d>
                        </m:e>
                      </m:nary>
                      <m:r>
                        <a:rPr lang="en-US" sz="4000" b="0" i="1" smtClean="0">
                          <a:solidFill>
                            <a:schemeClr val="bg2">
                              <a:lumMod val="10000"/>
                            </a:schemeClr>
                          </a:solidFill>
                          <a:latin typeface="Cambria Math" panose="02040503050406030204" pitchFamily="18" charset="0"/>
                        </a:rPr>
                        <m:t>&lt;0</m:t>
                      </m:r>
                    </m:oMath>
                  </m:oMathPara>
                </a14:m>
                <a:endParaRPr lang="en-US" sz="4000" dirty="0">
                  <a:solidFill>
                    <a:schemeClr val="bg2">
                      <a:lumMod val="10000"/>
                    </a:schemeClr>
                  </a:solidFill>
                </a:endParaRPr>
              </a:p>
            </p:txBody>
          </p:sp>
        </mc:Choice>
        <mc:Fallback xmlns="">
          <p:sp>
            <p:nvSpPr>
              <p:cNvPr id="7" name="TextBox 6">
                <a:extLst>
                  <a:ext uri="{FF2B5EF4-FFF2-40B4-BE49-F238E27FC236}">
                    <a16:creationId xmlns:a16="http://schemas.microsoft.com/office/drawing/2014/main" id="{E3AB53B5-2EB0-B590-65B5-597E19F041E4}"/>
                  </a:ext>
                </a:extLst>
              </p:cNvPr>
              <p:cNvSpPr txBox="1">
                <a:spLocks noRot="1" noChangeAspect="1" noMove="1" noResize="1" noEditPoints="1" noAdjustHandles="1" noChangeArrowheads="1" noChangeShapeType="1" noTextEdit="1"/>
              </p:cNvSpPr>
              <p:nvPr/>
            </p:nvSpPr>
            <p:spPr>
              <a:xfrm>
                <a:off x="2159000" y="9643465"/>
                <a:ext cx="7015304" cy="1835502"/>
              </a:xfrm>
              <a:prstGeom prst="rect">
                <a:avLst/>
              </a:prstGeom>
              <a:blipFill>
                <a:blip r:embed="rId4"/>
                <a:stretch>
                  <a:fillRect l="-7220" t="-104828" b="-162759"/>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54153710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B4188-9BF4-5837-6EDB-35A2A9C30F27}"/>
              </a:ext>
            </a:extLst>
          </p:cNvPr>
          <p:cNvSpPr>
            <a:spLocks noGrp="1"/>
          </p:cNvSpPr>
          <p:nvPr>
            <p:ph type="title"/>
          </p:nvPr>
        </p:nvSpPr>
        <p:spPr/>
        <p:txBody>
          <a:bodyPr>
            <a:normAutofit fontScale="90000"/>
          </a:bodyPr>
          <a:lstStyle/>
          <a:p>
            <a:r>
              <a:rPr lang="en-US" dirty="0"/>
              <a:t>Bellman-Ford</a:t>
            </a:r>
          </a:p>
        </p:txBody>
      </p:sp>
      <p:sp>
        <p:nvSpPr>
          <p:cNvPr id="3" name="Text Placeholder 2">
            <a:extLst>
              <a:ext uri="{FF2B5EF4-FFF2-40B4-BE49-F238E27FC236}">
                <a16:creationId xmlns:a16="http://schemas.microsoft.com/office/drawing/2014/main" id="{F226F45A-13F6-9EEE-0543-05CB188DC20F}"/>
              </a:ext>
            </a:extLst>
          </p:cNvPr>
          <p:cNvSpPr>
            <a:spLocks noGrp="1"/>
          </p:cNvSpPr>
          <p:nvPr>
            <p:ph type="body" sz="quarter" idx="10"/>
          </p:nvPr>
        </p:nvSpPr>
        <p:spPr/>
        <p:txBody>
          <a:bodyPr/>
          <a:lstStyle/>
          <a:p>
            <a:r>
              <a:rPr lang="en-US" dirty="0"/>
              <a:t>Correctness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1AB775C-D8EE-DE42-B200-24818350104B}"/>
                  </a:ext>
                </a:extLst>
              </p:cNvPr>
              <p:cNvSpPr>
                <a:spLocks noGrp="1"/>
              </p:cNvSpPr>
              <p:nvPr>
                <p:ph sz="quarter" idx="11"/>
              </p:nvPr>
            </p:nvSpPr>
            <p:spPr>
              <a:xfrm>
                <a:off x="2167377" y="3260663"/>
                <a:ext cx="20057623" cy="10455337"/>
              </a:xfrm>
            </p:spPr>
            <p:txBody>
              <a:bodyPr>
                <a:normAutofit/>
              </a:bodyPr>
              <a:lstStyle/>
              <a:p>
                <a:r>
                  <a:rPr lang="en-US" altLang="en-US" sz="4000" dirty="0">
                    <a:solidFill>
                      <a:schemeClr val="accent4"/>
                    </a:solidFill>
                  </a:rPr>
                  <a:t> </a:t>
                </a:r>
                <a:r>
                  <a:rPr lang="en-US" altLang="en-US" sz="4000" u="sng" dirty="0">
                    <a:solidFill>
                      <a:schemeClr val="accent4"/>
                    </a:solidFill>
                  </a:rPr>
                  <a:t>Case 2:</a:t>
                </a:r>
                <a:r>
                  <a:rPr lang="en-US" altLang="en-US" sz="4000" dirty="0">
                    <a:solidFill>
                      <a:schemeClr val="accent4"/>
                    </a:solidFill>
                  </a:rPr>
                  <a:t> </a:t>
                </a:r>
                <a:r>
                  <a:rPr lang="en-US" altLang="en-US" sz="4000" dirty="0"/>
                  <a:t>G contains a negative cycles which is reachable from s</a:t>
                </a:r>
              </a:p>
              <a:p>
                <a:pPr marL="0" indent="0">
                  <a:buNone/>
                </a:pPr>
                <a:endParaRPr lang="en-US" dirty="0"/>
              </a:p>
              <a:p>
                <a:r>
                  <a:rPr lang="en-US" dirty="0"/>
                  <a:t>After relaxing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b="0" dirty="0">
                    <a:latin typeface="Cambria Math" panose="02040503050406030204" pitchFamily="18" charset="0"/>
                  </a:rPr>
                  <a:t>):</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𝑤</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𝑑</m:t>
                          </m:r>
                        </m:e>
                      </m:nary>
                      <m:r>
                        <a:rPr lang="en-US" i="1" smtClean="0">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𝑑</m:t>
                          </m:r>
                        </m:e>
                      </m:nary>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𝑤</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e>
                      </m:nary>
                    </m:oMath>
                  </m:oMathPara>
                </a14:m>
                <a:endParaRPr lang="en-US" b="0" dirty="0"/>
              </a:p>
              <a:p>
                <a:pPr marL="0" indent="0">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𝑑</m:t>
                          </m:r>
                        </m:e>
                      </m:nary>
                      <m:r>
                        <a:rPr lang="en-US" i="1" smtClean="0">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𝑑</m:t>
                          </m:r>
                        </m:e>
                      </m:nary>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𝑤</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𝑑</m:t>
                              </m:r>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𝑑</m:t>
                              </m:r>
                            </m:e>
                          </m:nary>
                        </m:e>
                      </m:d>
                      <m:r>
                        <a:rPr lang="en-US" b="0" i="1" smtClean="0">
                          <a:latin typeface="Cambria Math" panose="02040503050406030204" pitchFamily="18" charset="0"/>
                        </a:rPr>
                        <m:t>0</m:t>
                      </m:r>
                      <m:r>
                        <a:rPr lang="en-US" i="1">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i="1">
                              <a:latin typeface="Cambria Math" panose="02040503050406030204" pitchFamily="18" charset="0"/>
                            </a:rPr>
                            <m:t>𝑤</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e>
                      </m:nary>
                    </m:oMath>
                  </m:oMathPara>
                </a14:m>
                <a:endParaRPr lang="en-US" dirty="0"/>
              </a:p>
              <a:p>
                <a:endParaRPr lang="en-US" dirty="0"/>
              </a:p>
              <a:p>
                <a:pPr marL="0" indent="0">
                  <a:buNone/>
                </a:pPr>
                <a:r>
                  <a:rPr lang="en-US" dirty="0">
                    <a:solidFill>
                      <a:schemeClr val="accent4"/>
                    </a:solidFill>
                  </a:rPr>
                  <a:t>			Contradiction! </a:t>
                </a:r>
                <a:r>
                  <a:rPr lang="en-US" dirty="0"/>
                  <a:t>(From inequality in previous slide)</a:t>
                </a:r>
              </a:p>
            </p:txBody>
          </p:sp>
        </mc:Choice>
        <mc:Fallback xmlns="">
          <p:sp>
            <p:nvSpPr>
              <p:cNvPr id="4" name="Content Placeholder 3">
                <a:extLst>
                  <a:ext uri="{FF2B5EF4-FFF2-40B4-BE49-F238E27FC236}">
                    <a16:creationId xmlns:a16="http://schemas.microsoft.com/office/drawing/2014/main" id="{41AB775C-D8EE-DE42-B200-24818350104B}"/>
                  </a:ext>
                </a:extLst>
              </p:cNvPr>
              <p:cNvSpPr>
                <a:spLocks noGrp="1" noRot="1" noChangeAspect="1" noMove="1" noResize="1" noEditPoints="1" noAdjustHandles="1" noChangeArrowheads="1" noChangeShapeType="1" noTextEdit="1"/>
              </p:cNvSpPr>
              <p:nvPr>
                <p:ph sz="quarter" idx="11"/>
              </p:nvPr>
            </p:nvSpPr>
            <p:spPr>
              <a:xfrm>
                <a:off x="2167377" y="3260663"/>
                <a:ext cx="20057623" cy="10455337"/>
              </a:xfrm>
              <a:blipFill>
                <a:blip r:embed="rId3"/>
                <a:stretch>
                  <a:fillRect l="-1518" t="-2306" b="-4248"/>
                </a:stretch>
              </a:blipFill>
            </p:spPr>
            <p:txBody>
              <a:bodyPr/>
              <a:lstStyle/>
              <a:p>
                <a:r>
                  <a:rPr lang="en-US">
                    <a:noFill/>
                  </a:rPr>
                  <a:t> </a:t>
                </a:r>
              </a:p>
            </p:txBody>
          </p:sp>
        </mc:Fallback>
      </mc:AlternateContent>
      <p:sp>
        <p:nvSpPr>
          <p:cNvPr id="6" name="Text Box 14">
            <a:extLst>
              <a:ext uri="{FF2B5EF4-FFF2-40B4-BE49-F238E27FC236}">
                <a16:creationId xmlns:a16="http://schemas.microsoft.com/office/drawing/2014/main" id="{FE9AC631-BD27-F162-57C8-78D02664315A}"/>
              </a:ext>
            </a:extLst>
          </p:cNvPr>
          <p:cNvSpPr txBox="1">
            <a:spLocks noChangeArrowheads="1"/>
          </p:cNvSpPr>
          <p:nvPr/>
        </p:nvSpPr>
        <p:spPr bwMode="auto">
          <a:xfrm>
            <a:off x="2159000" y="7510620"/>
            <a:ext cx="345158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4000" dirty="0">
                <a:solidFill>
                  <a:schemeClr val="accent4"/>
                </a:solidFill>
                <a:latin typeface="Avenir Book" panose="02000503020000020003" pitchFamily="2" charset="0"/>
              </a:rPr>
              <a:t>Proof by</a:t>
            </a:r>
          </a:p>
          <a:p>
            <a:pPr algn="l" eaLnBrk="1" hangingPunct="1"/>
            <a:r>
              <a:rPr lang="en-US" altLang="en-US" sz="4000" dirty="0">
                <a:solidFill>
                  <a:schemeClr val="accent4"/>
                </a:solidFill>
                <a:latin typeface="Avenir Book" panose="02000503020000020003" pitchFamily="2" charset="0"/>
              </a:rPr>
              <a:t>Contradiction:</a:t>
            </a:r>
          </a:p>
          <a:p>
            <a:pPr algn="l" eaLnBrk="1" hangingPunct="1"/>
            <a:r>
              <a:rPr lang="en-US" altLang="en-US" sz="4000" dirty="0">
                <a:solidFill>
                  <a:schemeClr val="bg1"/>
                </a:solidFill>
                <a:latin typeface="Avenir Book" panose="02000503020000020003" pitchFamily="2" charset="0"/>
              </a:rPr>
              <a:t>suppose the</a:t>
            </a:r>
          </a:p>
          <a:p>
            <a:pPr algn="l" eaLnBrk="1" hangingPunct="1"/>
            <a:r>
              <a:rPr lang="en-US" altLang="en-US" sz="4000" dirty="0">
                <a:solidFill>
                  <a:schemeClr val="bg1"/>
                </a:solidFill>
                <a:latin typeface="Avenir Book" panose="02000503020000020003" pitchFamily="2" charset="0"/>
              </a:rPr>
              <a:t>algorithm </a:t>
            </a:r>
          </a:p>
          <a:p>
            <a:pPr algn="l" eaLnBrk="1" hangingPunct="1"/>
            <a:r>
              <a:rPr lang="en-US" altLang="en-US" sz="4000" dirty="0">
                <a:solidFill>
                  <a:schemeClr val="bg1"/>
                </a:solidFill>
                <a:latin typeface="Avenir Book" panose="02000503020000020003" pitchFamily="2" charset="0"/>
              </a:rPr>
              <a:t>returns a</a:t>
            </a:r>
          </a:p>
          <a:p>
            <a:pPr algn="l" eaLnBrk="1" hangingPunct="1"/>
            <a:r>
              <a:rPr lang="en-US" altLang="en-US" sz="4000" dirty="0">
                <a:solidFill>
                  <a:schemeClr val="bg1"/>
                </a:solidFill>
                <a:latin typeface="Avenir Book" panose="02000503020000020003" pitchFamily="2" charset="0"/>
              </a:rPr>
              <a:t>solution</a:t>
            </a:r>
          </a:p>
        </p:txBody>
      </p:sp>
    </p:spTree>
    <p:extLst>
      <p:ext uri="{BB962C8B-B14F-4D97-AF65-F5344CB8AC3E}">
        <p14:creationId xmlns:p14="http://schemas.microsoft.com/office/powerpoint/2010/main" val="40429103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C4530-5A83-EA59-09F5-45871F1B8EA2}"/>
              </a:ext>
            </a:extLst>
          </p:cNvPr>
          <p:cNvSpPr>
            <a:spLocks noGrp="1"/>
          </p:cNvSpPr>
          <p:nvPr>
            <p:ph type="title"/>
          </p:nvPr>
        </p:nvSpPr>
        <p:spPr/>
        <p:txBody>
          <a:bodyPr>
            <a:normAutofit fontScale="90000"/>
          </a:bodyPr>
          <a:lstStyle/>
          <a:p>
            <a:r>
              <a:rPr lang="en-US" sz="4000" dirty="0"/>
              <a:t>Comparing Bellman ford and Dijkstra algorithm</a:t>
            </a:r>
            <a:br>
              <a:rPr lang="en-US" sz="4000" dirty="0"/>
            </a:br>
            <a:endParaRPr lang="en-US" dirty="0"/>
          </a:p>
        </p:txBody>
      </p:sp>
      <p:sp>
        <p:nvSpPr>
          <p:cNvPr id="3" name="Text Placeholder 2">
            <a:extLst>
              <a:ext uri="{FF2B5EF4-FFF2-40B4-BE49-F238E27FC236}">
                <a16:creationId xmlns:a16="http://schemas.microsoft.com/office/drawing/2014/main" id="{6D471327-5336-35D5-B1CD-DD62DB71DBA8}"/>
              </a:ext>
            </a:extLst>
          </p:cNvPr>
          <p:cNvSpPr>
            <a:spLocks noGrp="1"/>
          </p:cNvSpPr>
          <p:nvPr>
            <p:ph type="body" sz="quarter" idx="10"/>
          </p:nvPr>
        </p:nvSpPr>
        <p:spPr/>
        <p:txBody>
          <a:bodyPr/>
          <a:lstStyle/>
          <a:p>
            <a:r>
              <a:rPr lang="en-US" dirty="0"/>
              <a:t>Refreshment on </a:t>
            </a:r>
            <a:r>
              <a:rPr lang="en-US" dirty="0" err="1"/>
              <a:t>dijkstra</a:t>
            </a:r>
            <a:endParaRPr lang="en-US" dirty="0"/>
          </a:p>
        </p:txBody>
      </p:sp>
      <p:sp>
        <p:nvSpPr>
          <p:cNvPr id="5" name="Content Placeholder 4">
            <a:extLst>
              <a:ext uri="{FF2B5EF4-FFF2-40B4-BE49-F238E27FC236}">
                <a16:creationId xmlns:a16="http://schemas.microsoft.com/office/drawing/2014/main" id="{3F2BF8FA-9BD7-A865-045B-F6C1D02BDC17}"/>
              </a:ext>
            </a:extLst>
          </p:cNvPr>
          <p:cNvSpPr>
            <a:spLocks noGrp="1"/>
          </p:cNvSpPr>
          <p:nvPr>
            <p:ph sz="quarter" idx="11"/>
          </p:nvPr>
        </p:nvSpPr>
        <p:spPr>
          <a:xfrm>
            <a:off x="18976201" y="3528273"/>
            <a:ext cx="3813576" cy="8523314"/>
          </a:xfrm>
        </p:spPr>
        <p:txBody>
          <a:bodyPr>
            <a:normAutofit/>
          </a:bodyPr>
          <a:lstStyle/>
          <a:p>
            <a:pPr marL="0" indent="0">
              <a:buNone/>
            </a:pPr>
            <a:r>
              <a:rPr lang="en-US" sz="3600" dirty="0"/>
              <a:t>Running time depends on </a:t>
            </a:r>
            <a:r>
              <a:rPr lang="en-US" sz="3600" dirty="0">
                <a:solidFill>
                  <a:schemeClr val="accent4"/>
                </a:solidFill>
              </a:rPr>
              <a:t>specific implementation </a:t>
            </a:r>
            <a:r>
              <a:rPr lang="en-US" sz="3600" dirty="0"/>
              <a:t>on min-priority queue Q.</a:t>
            </a:r>
          </a:p>
        </p:txBody>
      </p:sp>
      <p:pic>
        <p:nvPicPr>
          <p:cNvPr id="7" name="Content Placeholder 5" descr="A white background with black text&#10;&#10;Description automatically generated">
            <a:extLst>
              <a:ext uri="{FF2B5EF4-FFF2-40B4-BE49-F238E27FC236}">
                <a16:creationId xmlns:a16="http://schemas.microsoft.com/office/drawing/2014/main" id="{D2FBBA7B-B708-CB5E-50C3-37846E3B5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0" y="3528273"/>
            <a:ext cx="16244047" cy="8316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Tree>
    <p:extLst>
      <p:ext uri="{BB962C8B-B14F-4D97-AF65-F5344CB8AC3E}">
        <p14:creationId xmlns:p14="http://schemas.microsoft.com/office/powerpoint/2010/main" val="83056016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C4530-5A83-EA59-09F5-45871F1B8EA2}"/>
              </a:ext>
            </a:extLst>
          </p:cNvPr>
          <p:cNvSpPr>
            <a:spLocks noGrp="1"/>
          </p:cNvSpPr>
          <p:nvPr>
            <p:ph type="title"/>
          </p:nvPr>
        </p:nvSpPr>
        <p:spPr/>
        <p:txBody>
          <a:bodyPr>
            <a:normAutofit fontScale="90000"/>
          </a:bodyPr>
          <a:lstStyle/>
          <a:p>
            <a:r>
              <a:rPr lang="en-US" sz="4000" dirty="0"/>
              <a:t>Comparing Bellman ford and Dijkstra algorithm</a:t>
            </a:r>
            <a:br>
              <a:rPr lang="en-US" sz="4000" dirty="0"/>
            </a:br>
            <a:endParaRPr lang="en-US" dirty="0"/>
          </a:p>
        </p:txBody>
      </p:sp>
      <p:sp>
        <p:nvSpPr>
          <p:cNvPr id="3" name="Text Placeholder 2">
            <a:extLst>
              <a:ext uri="{FF2B5EF4-FFF2-40B4-BE49-F238E27FC236}">
                <a16:creationId xmlns:a16="http://schemas.microsoft.com/office/drawing/2014/main" id="{6D471327-5336-35D5-B1CD-DD62DB71DBA8}"/>
              </a:ext>
            </a:extLst>
          </p:cNvPr>
          <p:cNvSpPr>
            <a:spLocks noGrp="1"/>
          </p:cNvSpPr>
          <p:nvPr>
            <p:ph type="body" sz="quarter" idx="10"/>
          </p:nvPr>
        </p:nvSpPr>
        <p:spPr/>
        <p:txBody>
          <a:bodyPr/>
          <a:lstStyle/>
          <a:p>
            <a:r>
              <a:rPr lang="en-US" dirty="0"/>
              <a:t>Refreshment on </a:t>
            </a:r>
            <a:r>
              <a:rPr lang="en-US" dirty="0" err="1"/>
              <a:t>dijkstra</a:t>
            </a:r>
            <a:endParaRPr lang="en-US" dirty="0"/>
          </a:p>
        </p:txBody>
      </p:sp>
      <p:sp>
        <p:nvSpPr>
          <p:cNvPr id="5" name="Content Placeholder 4">
            <a:extLst>
              <a:ext uri="{FF2B5EF4-FFF2-40B4-BE49-F238E27FC236}">
                <a16:creationId xmlns:a16="http://schemas.microsoft.com/office/drawing/2014/main" id="{3F2BF8FA-9BD7-A865-045B-F6C1D02BDC17}"/>
              </a:ext>
            </a:extLst>
          </p:cNvPr>
          <p:cNvSpPr>
            <a:spLocks noGrp="1"/>
          </p:cNvSpPr>
          <p:nvPr>
            <p:ph sz="quarter" idx="11"/>
          </p:nvPr>
        </p:nvSpPr>
        <p:spPr>
          <a:xfrm>
            <a:off x="18976201" y="3528273"/>
            <a:ext cx="3813576" cy="8523314"/>
          </a:xfrm>
        </p:spPr>
        <p:txBody>
          <a:bodyPr>
            <a:normAutofit/>
          </a:bodyPr>
          <a:lstStyle/>
          <a:p>
            <a:pPr marL="0" indent="0">
              <a:buNone/>
            </a:pPr>
            <a:r>
              <a:rPr lang="en-US" sz="3600" dirty="0">
                <a:solidFill>
                  <a:schemeClr val="accent4"/>
                </a:solidFill>
              </a:rPr>
              <a:t>Simple array </a:t>
            </a:r>
            <a:r>
              <a:rPr lang="en-US" sz="3600" dirty="0"/>
              <a:t>Implementation on min-priority queue Q.</a:t>
            </a:r>
          </a:p>
        </p:txBody>
      </p:sp>
      <p:pic>
        <p:nvPicPr>
          <p:cNvPr id="7" name="Content Placeholder 5" descr="A white background with black text&#10;&#10;Description automatically generated">
            <a:extLst>
              <a:ext uri="{FF2B5EF4-FFF2-40B4-BE49-F238E27FC236}">
                <a16:creationId xmlns:a16="http://schemas.microsoft.com/office/drawing/2014/main" id="{D2FBBA7B-B708-CB5E-50C3-37846E3B53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0" y="3528273"/>
            <a:ext cx="16244047" cy="8316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mc:AlternateContent xmlns:mc="http://schemas.openxmlformats.org/markup-compatibility/2006" xmlns:a14="http://schemas.microsoft.com/office/drawing/2010/main">
        <mc:Choice Requires="a14">
          <p:sp>
            <p:nvSpPr>
              <p:cNvPr id="4" name="Content Placeholder 4">
                <a:extLst>
                  <a:ext uri="{FF2B5EF4-FFF2-40B4-BE49-F238E27FC236}">
                    <a16:creationId xmlns:a16="http://schemas.microsoft.com/office/drawing/2014/main" id="{AC1E6305-F290-C5B5-3B6B-990F32305DBD}"/>
                  </a:ext>
                </a:extLst>
              </p:cNvPr>
              <p:cNvSpPr txBox="1">
                <a:spLocks/>
              </p:cNvSpPr>
              <p:nvPr/>
            </p:nvSpPr>
            <p:spPr>
              <a:xfrm>
                <a:off x="7474637" y="6721530"/>
                <a:ext cx="7476658" cy="80882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orm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ID" dirty="0">
                    <a:solidFill>
                      <a:schemeClr val="accent5">
                        <a:lumMod val="75000"/>
                      </a:schemeClr>
                    </a:solidFill>
                  </a:rPr>
                  <a:t>→ </a:t>
                </a:r>
                <a14:m>
                  <m:oMath xmlns:m="http://schemas.openxmlformats.org/officeDocument/2006/math">
                    <m:r>
                      <a:rPr lang="en-US" b="0" i="1" smtClean="0">
                        <a:solidFill>
                          <a:schemeClr val="accent5">
                            <a:lumMod val="75000"/>
                          </a:schemeClr>
                        </a:solidFill>
                        <a:latin typeface="Cambria Math" panose="02040503050406030204" pitchFamily="18" charset="0"/>
                      </a:rPr>
                      <m:t>𝑂</m:t>
                    </m:r>
                    <m:r>
                      <a:rPr lang="en-US" b="0" i="1" smtClean="0">
                        <a:solidFill>
                          <a:schemeClr val="accent5">
                            <a:lumMod val="75000"/>
                          </a:schemeClr>
                        </a:solidFill>
                        <a:latin typeface="Cambria Math" panose="02040503050406030204" pitchFamily="18" charset="0"/>
                      </a:rPr>
                      <m:t>(1)</m:t>
                    </m:r>
                  </m:oMath>
                </a14:m>
                <a:endParaRPr lang="en-ID" dirty="0">
                  <a:solidFill>
                    <a:schemeClr val="accent5">
                      <a:lumMod val="75000"/>
                    </a:schemeClr>
                  </a:solidFill>
                </a:endParaRPr>
              </a:p>
            </p:txBody>
          </p:sp>
        </mc:Choice>
        <mc:Fallback xmlns="">
          <p:sp>
            <p:nvSpPr>
              <p:cNvPr id="4" name="Content Placeholder 4">
                <a:extLst>
                  <a:ext uri="{FF2B5EF4-FFF2-40B4-BE49-F238E27FC236}">
                    <a16:creationId xmlns:a16="http://schemas.microsoft.com/office/drawing/2014/main" id="{AC1E6305-F290-C5B5-3B6B-990F32305DBD}"/>
                  </a:ext>
                </a:extLst>
              </p:cNvPr>
              <p:cNvSpPr txBox="1">
                <a:spLocks noRot="1" noChangeAspect="1" noMove="1" noResize="1" noEditPoints="1" noAdjustHandles="1" noChangeArrowheads="1" noChangeShapeType="1" noTextEdit="1"/>
              </p:cNvSpPr>
              <p:nvPr/>
            </p:nvSpPr>
            <p:spPr>
              <a:xfrm>
                <a:off x="7474637" y="6721530"/>
                <a:ext cx="7476658" cy="808824"/>
              </a:xfrm>
              <a:prstGeom prst="rect">
                <a:avLst/>
              </a:prstGeom>
              <a:blipFill>
                <a:blip r:embed="rId4"/>
                <a:stretch>
                  <a:fillRect l="-3390" t="-17188" b="-1718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4">
                <a:extLst>
                  <a:ext uri="{FF2B5EF4-FFF2-40B4-BE49-F238E27FC236}">
                    <a16:creationId xmlns:a16="http://schemas.microsoft.com/office/drawing/2014/main" id="{E9CC4F81-F204-27B5-3245-CEED708DDB28}"/>
                  </a:ext>
                </a:extLst>
              </p:cNvPr>
              <p:cNvSpPr txBox="1">
                <a:spLocks/>
              </p:cNvSpPr>
              <p:nvPr/>
            </p:nvSpPr>
            <p:spPr>
              <a:xfrm>
                <a:off x="11936252" y="10891860"/>
                <a:ext cx="7476658" cy="80882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orm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ID" dirty="0">
                    <a:solidFill>
                      <a:schemeClr val="accent5">
                        <a:lumMod val="75000"/>
                      </a:schemeClr>
                    </a:solidFill>
                  </a:rPr>
                  <a:t>→ </a:t>
                </a:r>
                <a14:m>
                  <m:oMath xmlns:m="http://schemas.openxmlformats.org/officeDocument/2006/math">
                    <m:r>
                      <a:rPr lang="en-US" b="0" i="1" smtClean="0">
                        <a:solidFill>
                          <a:schemeClr val="accent5">
                            <a:lumMod val="75000"/>
                          </a:schemeClr>
                        </a:solidFill>
                        <a:latin typeface="Cambria Math" panose="02040503050406030204" pitchFamily="18" charset="0"/>
                      </a:rPr>
                      <m:t>𝑂</m:t>
                    </m:r>
                    <m:r>
                      <a:rPr lang="en-US" b="0" i="1" smtClean="0">
                        <a:solidFill>
                          <a:schemeClr val="accent5">
                            <a:lumMod val="75000"/>
                          </a:schemeClr>
                        </a:solidFill>
                        <a:latin typeface="Cambria Math" panose="02040503050406030204" pitchFamily="18" charset="0"/>
                      </a:rPr>
                      <m:t>(1)</m:t>
                    </m:r>
                  </m:oMath>
                </a14:m>
                <a:endParaRPr lang="en-ID" dirty="0">
                  <a:solidFill>
                    <a:schemeClr val="accent5">
                      <a:lumMod val="75000"/>
                    </a:schemeClr>
                  </a:solidFill>
                </a:endParaRPr>
              </a:p>
            </p:txBody>
          </p:sp>
        </mc:Choice>
        <mc:Fallback xmlns="">
          <p:sp>
            <p:nvSpPr>
              <p:cNvPr id="6" name="Content Placeholder 4">
                <a:extLst>
                  <a:ext uri="{FF2B5EF4-FFF2-40B4-BE49-F238E27FC236}">
                    <a16:creationId xmlns:a16="http://schemas.microsoft.com/office/drawing/2014/main" id="{E9CC4F81-F204-27B5-3245-CEED708DDB28}"/>
                  </a:ext>
                </a:extLst>
              </p:cNvPr>
              <p:cNvSpPr txBox="1">
                <a:spLocks noRot="1" noChangeAspect="1" noMove="1" noResize="1" noEditPoints="1" noAdjustHandles="1" noChangeArrowheads="1" noChangeShapeType="1" noTextEdit="1"/>
              </p:cNvSpPr>
              <p:nvPr/>
            </p:nvSpPr>
            <p:spPr>
              <a:xfrm>
                <a:off x="11936252" y="10891860"/>
                <a:ext cx="7476658" cy="808824"/>
              </a:xfrm>
              <a:prstGeom prst="rect">
                <a:avLst/>
              </a:prstGeom>
              <a:blipFill>
                <a:blip r:embed="rId5"/>
                <a:stretch>
                  <a:fillRect l="-3390" t="-15385" b="-1538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4">
                <a:extLst>
                  <a:ext uri="{FF2B5EF4-FFF2-40B4-BE49-F238E27FC236}">
                    <a16:creationId xmlns:a16="http://schemas.microsoft.com/office/drawing/2014/main" id="{626F9588-1953-90D0-852E-77E72EA64829}"/>
                  </a:ext>
                </a:extLst>
              </p:cNvPr>
              <p:cNvSpPr txBox="1">
                <a:spLocks/>
              </p:cNvSpPr>
              <p:nvPr/>
            </p:nvSpPr>
            <p:spPr>
              <a:xfrm>
                <a:off x="9406288" y="7997871"/>
                <a:ext cx="7476658" cy="80882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orm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ID" dirty="0">
                    <a:solidFill>
                      <a:schemeClr val="accent5">
                        <a:lumMod val="75000"/>
                      </a:schemeClr>
                    </a:solidFill>
                  </a:rPr>
                  <a:t>→ </a:t>
                </a:r>
                <a14:m>
                  <m:oMath xmlns:m="http://schemas.openxmlformats.org/officeDocument/2006/math">
                    <m:r>
                      <a:rPr lang="en-US" b="0" i="1" smtClean="0">
                        <a:solidFill>
                          <a:schemeClr val="accent5">
                            <a:lumMod val="75000"/>
                          </a:schemeClr>
                        </a:solidFill>
                        <a:latin typeface="Cambria Math" panose="02040503050406030204" pitchFamily="18" charset="0"/>
                      </a:rPr>
                      <m:t>𝑂</m:t>
                    </m:r>
                    <m:r>
                      <a:rPr lang="en-US" b="0" i="1" smtClean="0">
                        <a:solidFill>
                          <a:schemeClr val="accent5">
                            <a:lumMod val="75000"/>
                          </a:schemeClr>
                        </a:solidFill>
                        <a:latin typeface="Cambria Math" panose="02040503050406030204" pitchFamily="18" charset="0"/>
                      </a:rPr>
                      <m:t>(</m:t>
                    </m:r>
                    <m:r>
                      <a:rPr lang="en-US" b="0" i="1" smtClean="0">
                        <a:solidFill>
                          <a:schemeClr val="accent5">
                            <a:lumMod val="75000"/>
                          </a:schemeClr>
                        </a:solidFill>
                        <a:latin typeface="Cambria Math" panose="02040503050406030204" pitchFamily="18" charset="0"/>
                      </a:rPr>
                      <m:t>𝑉</m:t>
                    </m:r>
                    <m:r>
                      <a:rPr lang="en-US" b="0" i="1" smtClean="0">
                        <a:solidFill>
                          <a:schemeClr val="accent5">
                            <a:lumMod val="75000"/>
                          </a:schemeClr>
                        </a:solidFill>
                        <a:latin typeface="Cambria Math" panose="02040503050406030204" pitchFamily="18" charset="0"/>
                      </a:rPr>
                      <m:t>)</m:t>
                    </m:r>
                  </m:oMath>
                </a14:m>
                <a:endParaRPr lang="en-ID" dirty="0">
                  <a:solidFill>
                    <a:schemeClr val="accent5">
                      <a:lumMod val="75000"/>
                    </a:schemeClr>
                  </a:solidFill>
                </a:endParaRPr>
              </a:p>
            </p:txBody>
          </p:sp>
        </mc:Choice>
        <mc:Fallback xmlns="">
          <p:sp>
            <p:nvSpPr>
              <p:cNvPr id="8" name="Content Placeholder 4">
                <a:extLst>
                  <a:ext uri="{FF2B5EF4-FFF2-40B4-BE49-F238E27FC236}">
                    <a16:creationId xmlns:a16="http://schemas.microsoft.com/office/drawing/2014/main" id="{626F9588-1953-90D0-852E-77E72EA64829}"/>
                  </a:ext>
                </a:extLst>
              </p:cNvPr>
              <p:cNvSpPr txBox="1">
                <a:spLocks noRot="1" noChangeAspect="1" noMove="1" noResize="1" noEditPoints="1" noAdjustHandles="1" noChangeArrowheads="1" noChangeShapeType="1" noTextEdit="1"/>
              </p:cNvSpPr>
              <p:nvPr/>
            </p:nvSpPr>
            <p:spPr>
              <a:xfrm>
                <a:off x="9406288" y="7997871"/>
                <a:ext cx="7476658" cy="808824"/>
              </a:xfrm>
              <a:prstGeom prst="rect">
                <a:avLst/>
              </a:prstGeom>
              <a:blipFill>
                <a:blip r:embed="rId6"/>
                <a:stretch>
                  <a:fillRect l="-3390" t="-15385" b="-1692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4">
                <a:extLst>
                  <a:ext uri="{FF2B5EF4-FFF2-40B4-BE49-F238E27FC236}">
                    <a16:creationId xmlns:a16="http://schemas.microsoft.com/office/drawing/2014/main" id="{5C20400C-44BD-B88F-5B72-18796BD8D543}"/>
                  </a:ext>
                </a:extLst>
              </p:cNvPr>
              <p:cNvSpPr txBox="1">
                <a:spLocks/>
              </p:cNvSpPr>
              <p:nvPr/>
            </p:nvSpPr>
            <p:spPr>
              <a:xfrm>
                <a:off x="10281023" y="9105657"/>
                <a:ext cx="7476658" cy="80882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ormAutofit fontScale="92500"/>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ID" dirty="0">
                    <a:solidFill>
                      <a:schemeClr val="accent5">
                        <a:lumMod val="75000"/>
                      </a:schemeClr>
                    </a:solidFill>
                  </a:rPr>
                  <a:t>→ </a:t>
                </a:r>
                <a14:m>
                  <m:oMath xmlns:m="http://schemas.openxmlformats.org/officeDocument/2006/math">
                    <m:r>
                      <a:rPr lang="en-US" b="0" i="1" smtClean="0">
                        <a:solidFill>
                          <a:schemeClr val="accent5">
                            <a:lumMod val="75000"/>
                          </a:schemeClr>
                        </a:solidFill>
                        <a:latin typeface="Cambria Math" panose="02040503050406030204" pitchFamily="18" charset="0"/>
                      </a:rPr>
                      <m:t>𝑂</m:t>
                    </m:r>
                    <m:r>
                      <a:rPr lang="en-US" b="0" i="1" smtClean="0">
                        <a:solidFill>
                          <a:schemeClr val="accent5">
                            <a:lumMod val="75000"/>
                          </a:schemeClr>
                        </a:solidFill>
                        <a:latin typeface="Cambria Math" panose="02040503050406030204" pitchFamily="18" charset="0"/>
                      </a:rPr>
                      <m:t>(</m:t>
                    </m:r>
                    <m:r>
                      <a:rPr lang="en-US" b="0" i="1" smtClean="0">
                        <a:solidFill>
                          <a:schemeClr val="accent5">
                            <a:lumMod val="75000"/>
                          </a:schemeClr>
                        </a:solidFill>
                        <a:latin typeface="Cambria Math" panose="02040503050406030204" pitchFamily="18" charset="0"/>
                      </a:rPr>
                      <m:t>𝐸</m:t>
                    </m:r>
                    <m:r>
                      <a:rPr lang="en-US" b="0" i="1" smtClean="0">
                        <a:solidFill>
                          <a:schemeClr val="accent5">
                            <a:lumMod val="75000"/>
                          </a:schemeClr>
                        </a:solidFill>
                        <a:latin typeface="Cambria Math" panose="02040503050406030204" pitchFamily="18" charset="0"/>
                      </a:rPr>
                      <m:t>)</m:t>
                    </m:r>
                  </m:oMath>
                </a14:m>
                <a:r>
                  <a:rPr lang="en-ID" dirty="0">
                    <a:solidFill>
                      <a:schemeClr val="accent5">
                        <a:lumMod val="75000"/>
                      </a:schemeClr>
                    </a:solidFill>
                  </a:rPr>
                  <a:t> (in total using aggregate)</a:t>
                </a:r>
              </a:p>
            </p:txBody>
          </p:sp>
        </mc:Choice>
        <mc:Fallback xmlns="">
          <p:sp>
            <p:nvSpPr>
              <p:cNvPr id="9" name="Content Placeholder 4">
                <a:extLst>
                  <a:ext uri="{FF2B5EF4-FFF2-40B4-BE49-F238E27FC236}">
                    <a16:creationId xmlns:a16="http://schemas.microsoft.com/office/drawing/2014/main" id="{5C20400C-44BD-B88F-5B72-18796BD8D543}"/>
                  </a:ext>
                </a:extLst>
              </p:cNvPr>
              <p:cNvSpPr txBox="1">
                <a:spLocks noRot="1" noChangeAspect="1" noMove="1" noResize="1" noEditPoints="1" noAdjustHandles="1" noChangeArrowheads="1" noChangeShapeType="1" noTextEdit="1"/>
              </p:cNvSpPr>
              <p:nvPr/>
            </p:nvSpPr>
            <p:spPr>
              <a:xfrm>
                <a:off x="10281023" y="9105657"/>
                <a:ext cx="7476658" cy="808824"/>
              </a:xfrm>
              <a:prstGeom prst="rect">
                <a:avLst/>
              </a:prstGeom>
              <a:blipFill>
                <a:blip r:embed="rId7"/>
                <a:stretch>
                  <a:fillRect l="-3051" t="-15625" b="-1250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4">
                <a:extLst>
                  <a:ext uri="{FF2B5EF4-FFF2-40B4-BE49-F238E27FC236}">
                    <a16:creationId xmlns:a16="http://schemas.microsoft.com/office/drawing/2014/main" id="{68586C38-C8A0-1E5D-743F-D54BB1EF736E}"/>
                  </a:ext>
                </a:extLst>
              </p:cNvPr>
              <p:cNvSpPr txBox="1">
                <a:spLocks/>
              </p:cNvSpPr>
              <p:nvPr/>
            </p:nvSpPr>
            <p:spPr>
              <a:xfrm>
                <a:off x="6428010" y="7359701"/>
                <a:ext cx="7476658" cy="80882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orm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ID" dirty="0">
                    <a:solidFill>
                      <a:schemeClr val="accent5">
                        <a:lumMod val="75000"/>
                      </a:schemeClr>
                    </a:solidFill>
                  </a:rPr>
                  <a:t>→ </a:t>
                </a:r>
                <a14:m>
                  <m:oMath xmlns:m="http://schemas.openxmlformats.org/officeDocument/2006/math">
                    <m:r>
                      <a:rPr lang="en-US" b="0" i="1" smtClean="0">
                        <a:solidFill>
                          <a:schemeClr val="accent5">
                            <a:lumMod val="75000"/>
                          </a:schemeClr>
                        </a:solidFill>
                        <a:latin typeface="Cambria Math" panose="02040503050406030204" pitchFamily="18" charset="0"/>
                      </a:rPr>
                      <m:t>𝑂</m:t>
                    </m:r>
                    <m:r>
                      <a:rPr lang="en-US" b="0" i="1" smtClean="0">
                        <a:solidFill>
                          <a:schemeClr val="accent5">
                            <a:lumMod val="75000"/>
                          </a:schemeClr>
                        </a:solidFill>
                        <a:latin typeface="Cambria Math" panose="02040503050406030204" pitchFamily="18" charset="0"/>
                      </a:rPr>
                      <m:t>(</m:t>
                    </m:r>
                    <m:r>
                      <a:rPr lang="en-US" b="0" i="1" smtClean="0">
                        <a:solidFill>
                          <a:schemeClr val="accent5">
                            <a:lumMod val="75000"/>
                          </a:schemeClr>
                        </a:solidFill>
                        <a:latin typeface="Cambria Math" panose="02040503050406030204" pitchFamily="18" charset="0"/>
                      </a:rPr>
                      <m:t>𝑉</m:t>
                    </m:r>
                    <m:r>
                      <a:rPr lang="en-US" b="0" i="1" smtClean="0">
                        <a:solidFill>
                          <a:schemeClr val="accent5">
                            <a:lumMod val="75000"/>
                          </a:schemeClr>
                        </a:solidFill>
                        <a:latin typeface="Cambria Math" panose="02040503050406030204" pitchFamily="18" charset="0"/>
                      </a:rPr>
                      <m:t>)</m:t>
                    </m:r>
                  </m:oMath>
                </a14:m>
                <a:endParaRPr lang="en-ID" dirty="0">
                  <a:solidFill>
                    <a:schemeClr val="accent5">
                      <a:lumMod val="75000"/>
                    </a:schemeClr>
                  </a:solidFill>
                </a:endParaRPr>
              </a:p>
            </p:txBody>
          </p:sp>
        </mc:Choice>
        <mc:Fallback xmlns="">
          <p:sp>
            <p:nvSpPr>
              <p:cNvPr id="10" name="Content Placeholder 4">
                <a:extLst>
                  <a:ext uri="{FF2B5EF4-FFF2-40B4-BE49-F238E27FC236}">
                    <a16:creationId xmlns:a16="http://schemas.microsoft.com/office/drawing/2014/main" id="{68586C38-C8A0-1E5D-743F-D54BB1EF736E}"/>
                  </a:ext>
                </a:extLst>
              </p:cNvPr>
              <p:cNvSpPr txBox="1">
                <a:spLocks noRot="1" noChangeAspect="1" noMove="1" noResize="1" noEditPoints="1" noAdjustHandles="1" noChangeArrowheads="1" noChangeShapeType="1" noTextEdit="1"/>
              </p:cNvSpPr>
              <p:nvPr/>
            </p:nvSpPr>
            <p:spPr>
              <a:xfrm>
                <a:off x="6428010" y="7359701"/>
                <a:ext cx="7476658" cy="808824"/>
              </a:xfrm>
              <a:prstGeom prst="rect">
                <a:avLst/>
              </a:prstGeom>
              <a:blipFill>
                <a:blip r:embed="rId8"/>
                <a:stretch>
                  <a:fillRect l="-3390" t="-15385" b="-1538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4">
                <a:extLst>
                  <a:ext uri="{FF2B5EF4-FFF2-40B4-BE49-F238E27FC236}">
                    <a16:creationId xmlns:a16="http://schemas.microsoft.com/office/drawing/2014/main" id="{AB624E50-731C-34C0-01F4-750584CC506A}"/>
                  </a:ext>
                </a:extLst>
              </p:cNvPr>
              <p:cNvSpPr txBox="1">
                <a:spLocks/>
              </p:cNvSpPr>
              <p:nvPr/>
            </p:nvSpPr>
            <p:spPr>
              <a:xfrm>
                <a:off x="11849010" y="3748601"/>
                <a:ext cx="7476658" cy="80882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orm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ID" dirty="0">
                    <a:solidFill>
                      <a:schemeClr val="accent5">
                        <a:lumMod val="75000"/>
                      </a:schemeClr>
                    </a:solidFill>
                  </a:rPr>
                  <a:t>Total → </a:t>
                </a:r>
                <a14:m>
                  <m:oMath xmlns:m="http://schemas.openxmlformats.org/officeDocument/2006/math">
                    <m:r>
                      <a:rPr lang="en-US" b="0" i="1" smtClean="0">
                        <a:solidFill>
                          <a:schemeClr val="accent5">
                            <a:lumMod val="75000"/>
                          </a:schemeClr>
                        </a:solidFill>
                        <a:latin typeface="Cambria Math" panose="02040503050406030204" pitchFamily="18" charset="0"/>
                      </a:rPr>
                      <m:t>𝑂</m:t>
                    </m:r>
                    <m:d>
                      <m:dPr>
                        <m:ctrlPr>
                          <a:rPr lang="en-US" b="0" i="1" smtClean="0">
                            <a:solidFill>
                              <a:schemeClr val="accent5">
                                <a:lumMod val="75000"/>
                              </a:schemeClr>
                            </a:solidFill>
                            <a:latin typeface="Cambria Math" panose="02040503050406030204" pitchFamily="18" charset="0"/>
                          </a:rPr>
                        </m:ctrlPr>
                      </m:dPr>
                      <m:e>
                        <m:sSup>
                          <m:sSupPr>
                            <m:ctrlPr>
                              <a:rPr lang="en-US" b="0" i="1" smtClean="0">
                                <a:solidFill>
                                  <a:schemeClr val="accent5">
                                    <a:lumMod val="75000"/>
                                  </a:schemeClr>
                                </a:solidFill>
                                <a:latin typeface="Cambria Math" panose="02040503050406030204" pitchFamily="18" charset="0"/>
                              </a:rPr>
                            </m:ctrlPr>
                          </m:sSupPr>
                          <m:e>
                            <m:r>
                              <a:rPr lang="en-US" b="0" i="1" smtClean="0">
                                <a:solidFill>
                                  <a:schemeClr val="accent5">
                                    <a:lumMod val="75000"/>
                                  </a:schemeClr>
                                </a:solidFill>
                                <a:latin typeface="Cambria Math" panose="02040503050406030204" pitchFamily="18" charset="0"/>
                              </a:rPr>
                              <m:t>𝑉</m:t>
                            </m:r>
                          </m:e>
                          <m:sup>
                            <m:r>
                              <a:rPr lang="en-US" b="0" i="1" smtClean="0">
                                <a:solidFill>
                                  <a:schemeClr val="accent5">
                                    <a:lumMod val="75000"/>
                                  </a:schemeClr>
                                </a:solidFill>
                                <a:latin typeface="Cambria Math" panose="02040503050406030204" pitchFamily="18" charset="0"/>
                              </a:rPr>
                              <m:t>2</m:t>
                            </m:r>
                          </m:sup>
                        </m:sSup>
                        <m:r>
                          <a:rPr lang="en-US" b="0" i="1" smtClean="0">
                            <a:solidFill>
                              <a:schemeClr val="accent5">
                                <a:lumMod val="75000"/>
                              </a:schemeClr>
                            </a:solidFill>
                            <a:latin typeface="Cambria Math" panose="02040503050406030204" pitchFamily="18" charset="0"/>
                          </a:rPr>
                          <m:t>+</m:t>
                        </m:r>
                        <m:r>
                          <a:rPr lang="en-US" b="0" i="1" smtClean="0">
                            <a:solidFill>
                              <a:schemeClr val="accent5">
                                <a:lumMod val="75000"/>
                              </a:schemeClr>
                            </a:solidFill>
                            <a:latin typeface="Cambria Math" panose="02040503050406030204" pitchFamily="18" charset="0"/>
                          </a:rPr>
                          <m:t>𝐸</m:t>
                        </m:r>
                      </m:e>
                    </m:d>
                    <m:r>
                      <a:rPr lang="en-US" b="0" i="1" smtClean="0">
                        <a:solidFill>
                          <a:schemeClr val="accent5">
                            <a:lumMod val="75000"/>
                          </a:schemeClr>
                        </a:solidFill>
                        <a:latin typeface="Cambria Math" panose="02040503050406030204" pitchFamily="18" charset="0"/>
                      </a:rPr>
                      <m:t>=</m:t>
                    </m:r>
                    <m:r>
                      <a:rPr lang="en-US" i="1">
                        <a:solidFill>
                          <a:schemeClr val="accent5">
                            <a:lumMod val="75000"/>
                          </a:schemeClr>
                        </a:solidFill>
                        <a:latin typeface="Cambria Math" panose="02040503050406030204" pitchFamily="18" charset="0"/>
                      </a:rPr>
                      <m:t>𝑂</m:t>
                    </m:r>
                    <m:d>
                      <m:dPr>
                        <m:ctrlPr>
                          <a:rPr lang="en-US" i="1">
                            <a:solidFill>
                              <a:schemeClr val="accent5">
                                <a:lumMod val="75000"/>
                              </a:schemeClr>
                            </a:solidFill>
                            <a:latin typeface="Cambria Math" panose="02040503050406030204" pitchFamily="18" charset="0"/>
                          </a:rPr>
                        </m:ctrlPr>
                      </m:dPr>
                      <m:e>
                        <m:sSup>
                          <m:sSupPr>
                            <m:ctrlPr>
                              <a:rPr lang="en-US" i="1">
                                <a:solidFill>
                                  <a:schemeClr val="accent5">
                                    <a:lumMod val="75000"/>
                                  </a:schemeClr>
                                </a:solidFill>
                                <a:latin typeface="Cambria Math" panose="02040503050406030204" pitchFamily="18" charset="0"/>
                              </a:rPr>
                            </m:ctrlPr>
                          </m:sSupPr>
                          <m:e>
                            <m:r>
                              <a:rPr lang="en-US" i="1">
                                <a:solidFill>
                                  <a:schemeClr val="accent5">
                                    <a:lumMod val="75000"/>
                                  </a:schemeClr>
                                </a:solidFill>
                                <a:latin typeface="Cambria Math" panose="02040503050406030204" pitchFamily="18" charset="0"/>
                              </a:rPr>
                              <m:t>𝑉</m:t>
                            </m:r>
                          </m:e>
                          <m:sup>
                            <m:r>
                              <a:rPr lang="en-US" i="1">
                                <a:solidFill>
                                  <a:schemeClr val="accent5">
                                    <a:lumMod val="75000"/>
                                  </a:schemeClr>
                                </a:solidFill>
                                <a:latin typeface="Cambria Math" panose="02040503050406030204" pitchFamily="18" charset="0"/>
                              </a:rPr>
                              <m:t>2</m:t>
                            </m:r>
                          </m:sup>
                        </m:sSup>
                      </m:e>
                    </m:d>
                  </m:oMath>
                </a14:m>
                <a:endParaRPr lang="en-ID" dirty="0">
                  <a:solidFill>
                    <a:schemeClr val="accent5">
                      <a:lumMod val="75000"/>
                    </a:schemeClr>
                  </a:solidFill>
                </a:endParaRPr>
              </a:p>
            </p:txBody>
          </p:sp>
        </mc:Choice>
        <mc:Fallback xmlns="">
          <p:sp>
            <p:nvSpPr>
              <p:cNvPr id="11" name="Content Placeholder 4">
                <a:extLst>
                  <a:ext uri="{FF2B5EF4-FFF2-40B4-BE49-F238E27FC236}">
                    <a16:creationId xmlns:a16="http://schemas.microsoft.com/office/drawing/2014/main" id="{AB624E50-731C-34C0-01F4-750584CC506A}"/>
                  </a:ext>
                </a:extLst>
              </p:cNvPr>
              <p:cNvSpPr txBox="1">
                <a:spLocks noRot="1" noChangeAspect="1" noMove="1" noResize="1" noEditPoints="1" noAdjustHandles="1" noChangeArrowheads="1" noChangeShapeType="1" noTextEdit="1"/>
              </p:cNvSpPr>
              <p:nvPr/>
            </p:nvSpPr>
            <p:spPr>
              <a:xfrm>
                <a:off x="11849010" y="3748601"/>
                <a:ext cx="7476658" cy="808824"/>
              </a:xfrm>
              <a:prstGeom prst="rect">
                <a:avLst/>
              </a:prstGeom>
              <a:blipFill>
                <a:blip r:embed="rId9"/>
                <a:stretch>
                  <a:fillRect l="-3565" t="-15385" b="-2000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4" name="Content Placeholder 4">
            <a:extLst>
              <a:ext uri="{FF2B5EF4-FFF2-40B4-BE49-F238E27FC236}">
                <a16:creationId xmlns:a16="http://schemas.microsoft.com/office/drawing/2014/main" id="{6C5A9E6D-48A7-3FE4-E3CA-FBC7923EBBA0}"/>
              </a:ext>
            </a:extLst>
          </p:cNvPr>
          <p:cNvSpPr txBox="1">
            <a:spLocks/>
          </p:cNvSpPr>
          <p:nvPr/>
        </p:nvSpPr>
        <p:spPr>
          <a:xfrm>
            <a:off x="2167377" y="12078595"/>
            <a:ext cx="7476658" cy="8088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77500" lnSpcReduction="20000"/>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US" dirty="0">
                <a:solidFill>
                  <a:schemeClr val="accent4"/>
                </a:solidFill>
              </a:rPr>
              <a:t>Note that we use amortized analysis here</a:t>
            </a:r>
            <a:endParaRPr lang="en-ID" dirty="0">
              <a:solidFill>
                <a:schemeClr val="accent4"/>
              </a:solidFill>
            </a:endParaRPr>
          </a:p>
        </p:txBody>
      </p:sp>
    </p:spTree>
    <p:extLst>
      <p:ext uri="{BB962C8B-B14F-4D97-AF65-F5344CB8AC3E}">
        <p14:creationId xmlns:p14="http://schemas.microsoft.com/office/powerpoint/2010/main" val="387185237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C4530-5A83-EA59-09F5-45871F1B8EA2}"/>
              </a:ext>
            </a:extLst>
          </p:cNvPr>
          <p:cNvSpPr>
            <a:spLocks noGrp="1"/>
          </p:cNvSpPr>
          <p:nvPr>
            <p:ph type="title"/>
          </p:nvPr>
        </p:nvSpPr>
        <p:spPr/>
        <p:txBody>
          <a:bodyPr>
            <a:normAutofit fontScale="90000"/>
          </a:bodyPr>
          <a:lstStyle/>
          <a:p>
            <a:r>
              <a:rPr lang="en-US" sz="4000" dirty="0"/>
              <a:t>Comparing Bellman ford and Dijkstra algorithm</a:t>
            </a:r>
            <a:br>
              <a:rPr lang="en-US" sz="4000" dirty="0"/>
            </a:br>
            <a:endParaRPr lang="en-US" dirty="0"/>
          </a:p>
        </p:txBody>
      </p:sp>
      <p:sp>
        <p:nvSpPr>
          <p:cNvPr id="3" name="Text Placeholder 2">
            <a:extLst>
              <a:ext uri="{FF2B5EF4-FFF2-40B4-BE49-F238E27FC236}">
                <a16:creationId xmlns:a16="http://schemas.microsoft.com/office/drawing/2014/main" id="{6D471327-5336-35D5-B1CD-DD62DB71DBA8}"/>
              </a:ext>
            </a:extLst>
          </p:cNvPr>
          <p:cNvSpPr>
            <a:spLocks noGrp="1"/>
          </p:cNvSpPr>
          <p:nvPr>
            <p:ph type="body" sz="quarter" idx="10"/>
          </p:nvPr>
        </p:nvSpPr>
        <p:spPr/>
        <p:txBody>
          <a:bodyPr/>
          <a:lstStyle/>
          <a:p>
            <a:r>
              <a:rPr lang="en-US" dirty="0"/>
              <a:t>Refreshment on </a:t>
            </a:r>
            <a:r>
              <a:rPr lang="en-US" dirty="0" err="1"/>
              <a:t>dijkstra</a:t>
            </a:r>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F2BF8FA-9BD7-A865-045B-F6C1D02BDC17}"/>
                  </a:ext>
                </a:extLst>
              </p:cNvPr>
              <p:cNvSpPr>
                <a:spLocks noGrp="1"/>
              </p:cNvSpPr>
              <p:nvPr>
                <p:ph sz="quarter" idx="11"/>
              </p:nvPr>
            </p:nvSpPr>
            <p:spPr>
              <a:xfrm>
                <a:off x="18976200" y="3528273"/>
                <a:ext cx="4287211" cy="8523314"/>
              </a:xfrm>
            </p:spPr>
            <p:txBody>
              <a:bodyPr>
                <a:normAutofit/>
              </a:bodyPr>
              <a:lstStyle/>
              <a:p>
                <a:pPr marL="0" indent="0">
                  <a:buNone/>
                </a:pPr>
                <a:r>
                  <a:rPr lang="en-US" sz="3600" dirty="0">
                    <a:solidFill>
                      <a:schemeClr val="accent4"/>
                    </a:solidFill>
                  </a:rPr>
                  <a:t>Binary min heap </a:t>
                </a:r>
                <a:r>
                  <a:rPr lang="en-US" sz="3600" dirty="0"/>
                  <a:t>Implementation on min-priority queue Q.</a:t>
                </a:r>
              </a:p>
              <a:p>
                <a:endParaRPr lang="en-US" sz="3600" dirty="0"/>
              </a:p>
              <a:p>
                <a:pPr marL="0" indent="0">
                  <a:buNone/>
                </a:pPr>
                <a:r>
                  <a:rPr lang="en-US" sz="3600" dirty="0"/>
                  <a:t>Improves upon the straightforward </a:t>
                </a:r>
                <a14:m>
                  <m:oMath xmlns:m="http://schemas.openxmlformats.org/officeDocument/2006/math">
                    <m:r>
                      <a:rPr lang="en-US" i="1" smtClean="0">
                        <a:solidFill>
                          <a:schemeClr val="accent5">
                            <a:lumMod val="75000"/>
                          </a:schemeClr>
                        </a:solidFill>
                        <a:latin typeface="Cambria Math" panose="02040503050406030204" pitchFamily="18" charset="0"/>
                      </a:rPr>
                      <m:t>𝑂</m:t>
                    </m:r>
                    <m:d>
                      <m:dPr>
                        <m:ctrlPr>
                          <a:rPr lang="en-US" i="1">
                            <a:solidFill>
                              <a:schemeClr val="accent5">
                                <a:lumMod val="75000"/>
                              </a:schemeClr>
                            </a:solidFill>
                            <a:latin typeface="Cambria Math" panose="02040503050406030204" pitchFamily="18" charset="0"/>
                          </a:rPr>
                        </m:ctrlPr>
                      </m:dPr>
                      <m:e>
                        <m:sSup>
                          <m:sSupPr>
                            <m:ctrlPr>
                              <a:rPr lang="en-US" i="1">
                                <a:solidFill>
                                  <a:schemeClr val="accent5">
                                    <a:lumMod val="75000"/>
                                  </a:schemeClr>
                                </a:solidFill>
                                <a:latin typeface="Cambria Math" panose="02040503050406030204" pitchFamily="18" charset="0"/>
                              </a:rPr>
                            </m:ctrlPr>
                          </m:sSupPr>
                          <m:e>
                            <m:r>
                              <a:rPr lang="en-US" i="1">
                                <a:solidFill>
                                  <a:schemeClr val="accent5">
                                    <a:lumMod val="75000"/>
                                  </a:schemeClr>
                                </a:solidFill>
                                <a:latin typeface="Cambria Math" panose="02040503050406030204" pitchFamily="18" charset="0"/>
                              </a:rPr>
                              <m:t>𝑉</m:t>
                            </m:r>
                          </m:e>
                          <m:sup>
                            <m:r>
                              <a:rPr lang="en-US" i="1">
                                <a:solidFill>
                                  <a:schemeClr val="accent5">
                                    <a:lumMod val="75000"/>
                                  </a:schemeClr>
                                </a:solidFill>
                                <a:latin typeface="Cambria Math" panose="02040503050406030204" pitchFamily="18" charset="0"/>
                              </a:rPr>
                              <m:t>2</m:t>
                            </m:r>
                          </m:sup>
                        </m:sSup>
                      </m:e>
                    </m:d>
                  </m:oMath>
                </a14:m>
                <a:r>
                  <a:rPr lang="en-US" sz="3200" dirty="0"/>
                  <a:t> </a:t>
                </a:r>
                <a:r>
                  <a:rPr lang="en-US" sz="3600" dirty="0"/>
                  <a:t>if the graph is sparse enough (</a:t>
                </a:r>
                <a14:m>
                  <m:oMath xmlns:m="http://schemas.openxmlformats.org/officeDocument/2006/math">
                    <m:r>
                      <m:rPr>
                        <m:sty m:val="p"/>
                      </m:rPr>
                      <a:rPr lang="en-US" b="0" i="0" smtClean="0">
                        <a:solidFill>
                          <a:schemeClr val="accent5">
                            <a:lumMod val="75000"/>
                          </a:schemeClr>
                        </a:solidFill>
                        <a:latin typeface="Cambria Math" panose="02040503050406030204" pitchFamily="18" charset="0"/>
                      </a:rPr>
                      <m:t>E</m:t>
                    </m:r>
                    <m:r>
                      <a:rPr lang="en-US" b="0" i="0" smtClean="0">
                        <a:solidFill>
                          <a:schemeClr val="accent5">
                            <a:lumMod val="75000"/>
                          </a:schemeClr>
                        </a:solidFill>
                        <a:latin typeface="Cambria Math" panose="02040503050406030204" pitchFamily="18" charset="0"/>
                      </a:rPr>
                      <m:t>=</m:t>
                    </m:r>
                    <m:r>
                      <a:rPr lang="en-US" b="0" i="1" smtClean="0">
                        <a:solidFill>
                          <a:schemeClr val="accent5">
                            <a:lumMod val="75000"/>
                          </a:schemeClr>
                        </a:solidFill>
                        <a:latin typeface="Cambria Math" panose="02040503050406030204" pitchFamily="18" charset="0"/>
                      </a:rPr>
                      <m:t>𝑜</m:t>
                    </m:r>
                    <m:d>
                      <m:dPr>
                        <m:ctrlPr>
                          <a:rPr lang="en-US" i="1">
                            <a:solidFill>
                              <a:schemeClr val="accent5">
                                <a:lumMod val="75000"/>
                              </a:schemeClr>
                            </a:solidFill>
                            <a:latin typeface="Cambria Math" panose="02040503050406030204" pitchFamily="18" charset="0"/>
                          </a:rPr>
                        </m:ctrlPr>
                      </m:dPr>
                      <m:e>
                        <m:sSup>
                          <m:sSupPr>
                            <m:ctrlPr>
                              <a:rPr lang="en-US" i="1">
                                <a:solidFill>
                                  <a:schemeClr val="accent5">
                                    <a:lumMod val="75000"/>
                                  </a:schemeClr>
                                </a:solidFill>
                                <a:latin typeface="Cambria Math" panose="02040503050406030204" pitchFamily="18" charset="0"/>
                              </a:rPr>
                            </m:ctrlPr>
                          </m:sSupPr>
                          <m:e>
                            <m:r>
                              <a:rPr lang="en-US" i="1">
                                <a:solidFill>
                                  <a:schemeClr val="accent5">
                                    <a:lumMod val="75000"/>
                                  </a:schemeClr>
                                </a:solidFill>
                                <a:latin typeface="Cambria Math" panose="02040503050406030204" pitchFamily="18" charset="0"/>
                              </a:rPr>
                              <m:t>𝑉</m:t>
                            </m:r>
                          </m:e>
                          <m:sup>
                            <m:r>
                              <a:rPr lang="en-US" i="1">
                                <a:solidFill>
                                  <a:schemeClr val="accent5">
                                    <a:lumMod val="75000"/>
                                  </a:schemeClr>
                                </a:solidFill>
                                <a:latin typeface="Cambria Math" panose="02040503050406030204" pitchFamily="18" charset="0"/>
                              </a:rPr>
                              <m:t>2</m:t>
                            </m:r>
                          </m:sup>
                        </m:sSup>
                        <m:r>
                          <a:rPr lang="en-US" b="0" i="1" smtClean="0">
                            <a:solidFill>
                              <a:schemeClr val="accent5">
                                <a:lumMod val="75000"/>
                              </a:schemeClr>
                            </a:solidFill>
                            <a:latin typeface="Cambria Math" panose="02040503050406030204" pitchFamily="18" charset="0"/>
                          </a:rPr>
                          <m:t>/</m:t>
                        </m:r>
                        <m:func>
                          <m:funcPr>
                            <m:ctrlPr>
                              <a:rPr lang="en-US" b="0" i="1" smtClean="0">
                                <a:solidFill>
                                  <a:schemeClr val="accent5">
                                    <a:lumMod val="75000"/>
                                  </a:schemeClr>
                                </a:solidFill>
                                <a:latin typeface="Cambria Math" panose="02040503050406030204" pitchFamily="18" charset="0"/>
                              </a:rPr>
                            </m:ctrlPr>
                          </m:funcPr>
                          <m:fName>
                            <m:r>
                              <m:rPr>
                                <m:sty m:val="p"/>
                              </m:rPr>
                              <a:rPr lang="en-US" b="0" i="0" smtClean="0">
                                <a:solidFill>
                                  <a:schemeClr val="accent5">
                                    <a:lumMod val="75000"/>
                                  </a:schemeClr>
                                </a:solidFill>
                                <a:latin typeface="Cambria Math" panose="02040503050406030204" pitchFamily="18" charset="0"/>
                              </a:rPr>
                              <m:t>lg</m:t>
                            </m:r>
                          </m:fName>
                          <m:e>
                            <m:r>
                              <a:rPr lang="en-US" b="0" i="1" smtClean="0">
                                <a:solidFill>
                                  <a:schemeClr val="accent5">
                                    <a:lumMod val="75000"/>
                                  </a:schemeClr>
                                </a:solidFill>
                                <a:latin typeface="Cambria Math" panose="02040503050406030204" pitchFamily="18" charset="0"/>
                              </a:rPr>
                              <m:t>𝑉</m:t>
                            </m:r>
                          </m:e>
                        </m:func>
                      </m:e>
                    </m:d>
                  </m:oMath>
                </a14:m>
                <a:r>
                  <a:rPr lang="en-US" sz="3600" dirty="0"/>
                  <a:t>)</a:t>
                </a:r>
              </a:p>
            </p:txBody>
          </p:sp>
        </mc:Choice>
        <mc:Fallback xmlns="">
          <p:sp>
            <p:nvSpPr>
              <p:cNvPr id="5" name="Content Placeholder 4">
                <a:extLst>
                  <a:ext uri="{FF2B5EF4-FFF2-40B4-BE49-F238E27FC236}">
                    <a16:creationId xmlns:a16="http://schemas.microsoft.com/office/drawing/2014/main" id="{3F2BF8FA-9BD7-A865-045B-F6C1D02BDC17}"/>
                  </a:ext>
                </a:extLst>
              </p:cNvPr>
              <p:cNvSpPr>
                <a:spLocks noGrp="1" noRot="1" noChangeAspect="1" noMove="1" noResize="1" noEditPoints="1" noAdjustHandles="1" noChangeArrowheads="1" noChangeShapeType="1" noTextEdit="1"/>
              </p:cNvSpPr>
              <p:nvPr>
                <p:ph sz="quarter" idx="11"/>
              </p:nvPr>
            </p:nvSpPr>
            <p:spPr>
              <a:xfrm>
                <a:off x="18976200" y="3528273"/>
                <a:ext cx="4287211" cy="8523314"/>
              </a:xfrm>
              <a:blipFill>
                <a:blip r:embed="rId3"/>
                <a:stretch>
                  <a:fillRect l="-5325" t="-1042" r="-1183"/>
                </a:stretch>
              </a:blipFill>
            </p:spPr>
            <p:txBody>
              <a:bodyPr/>
              <a:lstStyle/>
              <a:p>
                <a:r>
                  <a:rPr lang="en-US">
                    <a:noFill/>
                  </a:rPr>
                  <a:t> </a:t>
                </a:r>
              </a:p>
            </p:txBody>
          </p:sp>
        </mc:Fallback>
      </mc:AlternateContent>
      <p:pic>
        <p:nvPicPr>
          <p:cNvPr id="7" name="Content Placeholder 5" descr="A white background with black text&#10;&#10;Description automatically generated">
            <a:extLst>
              <a:ext uri="{FF2B5EF4-FFF2-40B4-BE49-F238E27FC236}">
                <a16:creationId xmlns:a16="http://schemas.microsoft.com/office/drawing/2014/main" id="{D2FBBA7B-B708-CB5E-50C3-37846E3B5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9000" y="3528273"/>
            <a:ext cx="16244047" cy="8316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mc:AlternateContent xmlns:mc="http://schemas.openxmlformats.org/markup-compatibility/2006" xmlns:a14="http://schemas.microsoft.com/office/drawing/2010/main">
        <mc:Choice Requires="a14">
          <p:sp>
            <p:nvSpPr>
              <p:cNvPr id="4" name="Content Placeholder 4">
                <a:extLst>
                  <a:ext uri="{FF2B5EF4-FFF2-40B4-BE49-F238E27FC236}">
                    <a16:creationId xmlns:a16="http://schemas.microsoft.com/office/drawing/2014/main" id="{AC1E6305-F290-C5B5-3B6B-990F32305DBD}"/>
                  </a:ext>
                </a:extLst>
              </p:cNvPr>
              <p:cNvSpPr txBox="1">
                <a:spLocks/>
              </p:cNvSpPr>
              <p:nvPr/>
            </p:nvSpPr>
            <p:spPr>
              <a:xfrm>
                <a:off x="7474637" y="6721530"/>
                <a:ext cx="7476658" cy="80882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orm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ID" dirty="0">
                    <a:solidFill>
                      <a:schemeClr val="accent5">
                        <a:lumMod val="75000"/>
                      </a:schemeClr>
                    </a:solidFill>
                  </a:rPr>
                  <a:t>→ </a:t>
                </a:r>
                <a14:m>
                  <m:oMath xmlns:m="http://schemas.openxmlformats.org/officeDocument/2006/math">
                    <m:r>
                      <a:rPr lang="en-US" b="0" i="1" smtClean="0">
                        <a:solidFill>
                          <a:schemeClr val="accent5">
                            <a:lumMod val="75000"/>
                          </a:schemeClr>
                        </a:solidFill>
                        <a:latin typeface="Cambria Math" panose="02040503050406030204" pitchFamily="18" charset="0"/>
                      </a:rPr>
                      <m:t>𝑂</m:t>
                    </m:r>
                    <m:r>
                      <a:rPr lang="en-US" b="0" i="1" smtClean="0">
                        <a:solidFill>
                          <a:schemeClr val="accent5">
                            <a:lumMod val="75000"/>
                          </a:schemeClr>
                        </a:solidFill>
                        <a:latin typeface="Cambria Math" panose="02040503050406030204" pitchFamily="18" charset="0"/>
                      </a:rPr>
                      <m:t>(1)</m:t>
                    </m:r>
                  </m:oMath>
                </a14:m>
                <a:endParaRPr lang="en-ID" dirty="0">
                  <a:solidFill>
                    <a:schemeClr val="accent5">
                      <a:lumMod val="75000"/>
                    </a:schemeClr>
                  </a:solidFill>
                </a:endParaRPr>
              </a:p>
            </p:txBody>
          </p:sp>
        </mc:Choice>
        <mc:Fallback xmlns="">
          <p:sp>
            <p:nvSpPr>
              <p:cNvPr id="4" name="Content Placeholder 4">
                <a:extLst>
                  <a:ext uri="{FF2B5EF4-FFF2-40B4-BE49-F238E27FC236}">
                    <a16:creationId xmlns:a16="http://schemas.microsoft.com/office/drawing/2014/main" id="{AC1E6305-F290-C5B5-3B6B-990F32305DBD}"/>
                  </a:ext>
                </a:extLst>
              </p:cNvPr>
              <p:cNvSpPr txBox="1">
                <a:spLocks noRot="1" noChangeAspect="1" noMove="1" noResize="1" noEditPoints="1" noAdjustHandles="1" noChangeArrowheads="1" noChangeShapeType="1" noTextEdit="1"/>
              </p:cNvSpPr>
              <p:nvPr/>
            </p:nvSpPr>
            <p:spPr>
              <a:xfrm>
                <a:off x="7474637" y="6721530"/>
                <a:ext cx="7476658" cy="808824"/>
              </a:xfrm>
              <a:prstGeom prst="rect">
                <a:avLst/>
              </a:prstGeom>
              <a:blipFill>
                <a:blip r:embed="rId5"/>
                <a:stretch>
                  <a:fillRect l="-3390" t="-17188" b="-1718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4">
                <a:extLst>
                  <a:ext uri="{FF2B5EF4-FFF2-40B4-BE49-F238E27FC236}">
                    <a16:creationId xmlns:a16="http://schemas.microsoft.com/office/drawing/2014/main" id="{E9CC4F81-F204-27B5-3245-CEED708DDB28}"/>
                  </a:ext>
                </a:extLst>
              </p:cNvPr>
              <p:cNvSpPr txBox="1">
                <a:spLocks/>
              </p:cNvSpPr>
              <p:nvPr/>
            </p:nvSpPr>
            <p:spPr>
              <a:xfrm>
                <a:off x="11936252" y="10891860"/>
                <a:ext cx="7476658" cy="80882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orm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ID" dirty="0">
                    <a:solidFill>
                      <a:schemeClr val="accent5">
                        <a:lumMod val="75000"/>
                      </a:schemeClr>
                    </a:solidFill>
                  </a:rPr>
                  <a:t>→ </a:t>
                </a:r>
                <a14:m>
                  <m:oMath xmlns:m="http://schemas.openxmlformats.org/officeDocument/2006/math">
                    <m:r>
                      <a:rPr lang="en-US" b="0" i="1" smtClean="0">
                        <a:solidFill>
                          <a:schemeClr val="accent5">
                            <a:lumMod val="75000"/>
                          </a:schemeClr>
                        </a:solidFill>
                        <a:latin typeface="Cambria Math" panose="02040503050406030204" pitchFamily="18" charset="0"/>
                      </a:rPr>
                      <m:t>𝑂</m:t>
                    </m:r>
                    <m:r>
                      <a:rPr lang="en-US" b="0" i="1" smtClean="0">
                        <a:solidFill>
                          <a:schemeClr val="accent5">
                            <a:lumMod val="75000"/>
                          </a:schemeClr>
                        </a:solidFill>
                        <a:latin typeface="Cambria Math" panose="02040503050406030204" pitchFamily="18" charset="0"/>
                      </a:rPr>
                      <m:t>(</m:t>
                    </m:r>
                    <m:func>
                      <m:funcPr>
                        <m:ctrlPr>
                          <a:rPr lang="en-US" b="0" i="1" smtClean="0">
                            <a:solidFill>
                              <a:schemeClr val="accent5">
                                <a:lumMod val="75000"/>
                              </a:schemeClr>
                            </a:solidFill>
                            <a:latin typeface="Cambria Math" panose="02040503050406030204" pitchFamily="18" charset="0"/>
                          </a:rPr>
                        </m:ctrlPr>
                      </m:funcPr>
                      <m:fName>
                        <m:r>
                          <m:rPr>
                            <m:sty m:val="p"/>
                          </m:rPr>
                          <a:rPr lang="en-US" b="0" i="0" smtClean="0">
                            <a:solidFill>
                              <a:schemeClr val="accent5">
                                <a:lumMod val="75000"/>
                              </a:schemeClr>
                            </a:solidFill>
                            <a:latin typeface="Cambria Math" panose="02040503050406030204" pitchFamily="18" charset="0"/>
                          </a:rPr>
                          <m:t>lg</m:t>
                        </m:r>
                      </m:fName>
                      <m:e>
                        <m:r>
                          <a:rPr lang="en-US" b="0" i="1" smtClean="0">
                            <a:solidFill>
                              <a:schemeClr val="accent5">
                                <a:lumMod val="75000"/>
                              </a:schemeClr>
                            </a:solidFill>
                            <a:latin typeface="Cambria Math" panose="02040503050406030204" pitchFamily="18" charset="0"/>
                          </a:rPr>
                          <m:t>𝑉</m:t>
                        </m:r>
                      </m:e>
                    </m:func>
                    <m:r>
                      <a:rPr lang="en-US" b="0" i="1" smtClean="0">
                        <a:solidFill>
                          <a:schemeClr val="accent5">
                            <a:lumMod val="75000"/>
                          </a:schemeClr>
                        </a:solidFill>
                        <a:latin typeface="Cambria Math" panose="02040503050406030204" pitchFamily="18" charset="0"/>
                      </a:rPr>
                      <m:t>)</m:t>
                    </m:r>
                  </m:oMath>
                </a14:m>
                <a:endParaRPr lang="en-ID" dirty="0">
                  <a:solidFill>
                    <a:schemeClr val="accent5">
                      <a:lumMod val="75000"/>
                    </a:schemeClr>
                  </a:solidFill>
                </a:endParaRPr>
              </a:p>
            </p:txBody>
          </p:sp>
        </mc:Choice>
        <mc:Fallback xmlns="">
          <p:sp>
            <p:nvSpPr>
              <p:cNvPr id="6" name="Content Placeholder 4">
                <a:extLst>
                  <a:ext uri="{FF2B5EF4-FFF2-40B4-BE49-F238E27FC236}">
                    <a16:creationId xmlns:a16="http://schemas.microsoft.com/office/drawing/2014/main" id="{E9CC4F81-F204-27B5-3245-CEED708DDB28}"/>
                  </a:ext>
                </a:extLst>
              </p:cNvPr>
              <p:cNvSpPr txBox="1">
                <a:spLocks noRot="1" noChangeAspect="1" noMove="1" noResize="1" noEditPoints="1" noAdjustHandles="1" noChangeArrowheads="1" noChangeShapeType="1" noTextEdit="1"/>
              </p:cNvSpPr>
              <p:nvPr/>
            </p:nvSpPr>
            <p:spPr>
              <a:xfrm>
                <a:off x="11936252" y="10891860"/>
                <a:ext cx="7476658" cy="808824"/>
              </a:xfrm>
              <a:prstGeom prst="rect">
                <a:avLst/>
              </a:prstGeom>
              <a:blipFill>
                <a:blip r:embed="rId6"/>
                <a:stretch>
                  <a:fillRect l="-3390" t="-15385" b="-1538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4">
                <a:extLst>
                  <a:ext uri="{FF2B5EF4-FFF2-40B4-BE49-F238E27FC236}">
                    <a16:creationId xmlns:a16="http://schemas.microsoft.com/office/drawing/2014/main" id="{626F9588-1953-90D0-852E-77E72EA64829}"/>
                  </a:ext>
                </a:extLst>
              </p:cNvPr>
              <p:cNvSpPr txBox="1">
                <a:spLocks/>
              </p:cNvSpPr>
              <p:nvPr/>
            </p:nvSpPr>
            <p:spPr>
              <a:xfrm>
                <a:off x="9406288" y="7997871"/>
                <a:ext cx="7476658" cy="80882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orm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ID" dirty="0">
                    <a:solidFill>
                      <a:schemeClr val="accent5">
                        <a:lumMod val="75000"/>
                      </a:schemeClr>
                    </a:solidFill>
                  </a:rPr>
                  <a:t>→ </a:t>
                </a:r>
                <a14:m>
                  <m:oMath xmlns:m="http://schemas.openxmlformats.org/officeDocument/2006/math">
                    <m:r>
                      <a:rPr lang="en-US" b="0" i="1" smtClean="0">
                        <a:solidFill>
                          <a:schemeClr val="accent5">
                            <a:lumMod val="75000"/>
                          </a:schemeClr>
                        </a:solidFill>
                        <a:latin typeface="Cambria Math" panose="02040503050406030204" pitchFamily="18" charset="0"/>
                      </a:rPr>
                      <m:t>𝑂</m:t>
                    </m:r>
                    <m:r>
                      <a:rPr lang="en-US" b="0" i="1" smtClean="0">
                        <a:solidFill>
                          <a:schemeClr val="accent5">
                            <a:lumMod val="75000"/>
                          </a:schemeClr>
                        </a:solidFill>
                        <a:latin typeface="Cambria Math" panose="02040503050406030204" pitchFamily="18" charset="0"/>
                      </a:rPr>
                      <m:t>(</m:t>
                    </m:r>
                    <m:func>
                      <m:funcPr>
                        <m:ctrlPr>
                          <a:rPr lang="en-US" b="0" i="1" smtClean="0">
                            <a:solidFill>
                              <a:schemeClr val="accent5">
                                <a:lumMod val="75000"/>
                              </a:schemeClr>
                            </a:solidFill>
                            <a:latin typeface="Cambria Math" panose="02040503050406030204" pitchFamily="18" charset="0"/>
                          </a:rPr>
                        </m:ctrlPr>
                      </m:funcPr>
                      <m:fName>
                        <m:r>
                          <m:rPr>
                            <m:sty m:val="p"/>
                          </m:rPr>
                          <a:rPr lang="en-US" b="0" i="0" smtClean="0">
                            <a:solidFill>
                              <a:schemeClr val="accent5">
                                <a:lumMod val="75000"/>
                              </a:schemeClr>
                            </a:solidFill>
                            <a:latin typeface="Cambria Math" panose="02040503050406030204" pitchFamily="18" charset="0"/>
                          </a:rPr>
                          <m:t>lg</m:t>
                        </m:r>
                      </m:fName>
                      <m:e>
                        <m:r>
                          <a:rPr lang="en-US" b="0" i="1" smtClean="0">
                            <a:solidFill>
                              <a:schemeClr val="accent5">
                                <a:lumMod val="75000"/>
                              </a:schemeClr>
                            </a:solidFill>
                            <a:latin typeface="Cambria Math" panose="02040503050406030204" pitchFamily="18" charset="0"/>
                          </a:rPr>
                          <m:t>𝑉</m:t>
                        </m:r>
                      </m:e>
                    </m:func>
                    <m:r>
                      <a:rPr lang="en-US" b="0" i="1" smtClean="0">
                        <a:solidFill>
                          <a:schemeClr val="accent5">
                            <a:lumMod val="75000"/>
                          </a:schemeClr>
                        </a:solidFill>
                        <a:latin typeface="Cambria Math" panose="02040503050406030204" pitchFamily="18" charset="0"/>
                      </a:rPr>
                      <m:t>)</m:t>
                    </m:r>
                  </m:oMath>
                </a14:m>
                <a:endParaRPr lang="en-ID" dirty="0">
                  <a:solidFill>
                    <a:schemeClr val="accent5">
                      <a:lumMod val="75000"/>
                    </a:schemeClr>
                  </a:solidFill>
                </a:endParaRPr>
              </a:p>
            </p:txBody>
          </p:sp>
        </mc:Choice>
        <mc:Fallback xmlns="">
          <p:sp>
            <p:nvSpPr>
              <p:cNvPr id="8" name="Content Placeholder 4">
                <a:extLst>
                  <a:ext uri="{FF2B5EF4-FFF2-40B4-BE49-F238E27FC236}">
                    <a16:creationId xmlns:a16="http://schemas.microsoft.com/office/drawing/2014/main" id="{626F9588-1953-90D0-852E-77E72EA64829}"/>
                  </a:ext>
                </a:extLst>
              </p:cNvPr>
              <p:cNvSpPr txBox="1">
                <a:spLocks noRot="1" noChangeAspect="1" noMove="1" noResize="1" noEditPoints="1" noAdjustHandles="1" noChangeArrowheads="1" noChangeShapeType="1" noTextEdit="1"/>
              </p:cNvSpPr>
              <p:nvPr/>
            </p:nvSpPr>
            <p:spPr>
              <a:xfrm>
                <a:off x="9406288" y="7997871"/>
                <a:ext cx="7476658" cy="808824"/>
              </a:xfrm>
              <a:prstGeom prst="rect">
                <a:avLst/>
              </a:prstGeom>
              <a:blipFill>
                <a:blip r:embed="rId7"/>
                <a:stretch>
                  <a:fillRect l="-3390" t="-15385" b="-1692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4">
                <a:extLst>
                  <a:ext uri="{FF2B5EF4-FFF2-40B4-BE49-F238E27FC236}">
                    <a16:creationId xmlns:a16="http://schemas.microsoft.com/office/drawing/2014/main" id="{5C20400C-44BD-B88F-5B72-18796BD8D543}"/>
                  </a:ext>
                </a:extLst>
              </p:cNvPr>
              <p:cNvSpPr txBox="1">
                <a:spLocks/>
              </p:cNvSpPr>
              <p:nvPr/>
            </p:nvSpPr>
            <p:spPr>
              <a:xfrm>
                <a:off x="10281023" y="9105657"/>
                <a:ext cx="7476658" cy="80882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ormAutofit fontScale="92500"/>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ID" dirty="0">
                    <a:solidFill>
                      <a:schemeClr val="accent5">
                        <a:lumMod val="75000"/>
                      </a:schemeClr>
                    </a:solidFill>
                  </a:rPr>
                  <a:t>→ </a:t>
                </a:r>
                <a14:m>
                  <m:oMath xmlns:m="http://schemas.openxmlformats.org/officeDocument/2006/math">
                    <m:r>
                      <a:rPr lang="en-US" i="1">
                        <a:solidFill>
                          <a:schemeClr val="accent5">
                            <a:lumMod val="75000"/>
                          </a:schemeClr>
                        </a:solidFill>
                        <a:latin typeface="Cambria Math" panose="02040503050406030204" pitchFamily="18" charset="0"/>
                      </a:rPr>
                      <m:t>𝑂</m:t>
                    </m:r>
                    <m:r>
                      <a:rPr lang="en-US" i="1">
                        <a:solidFill>
                          <a:schemeClr val="accent5">
                            <a:lumMod val="75000"/>
                          </a:schemeClr>
                        </a:solidFill>
                        <a:latin typeface="Cambria Math" panose="02040503050406030204" pitchFamily="18" charset="0"/>
                      </a:rPr>
                      <m:t>(</m:t>
                    </m:r>
                    <m:r>
                      <a:rPr lang="en-US" i="1">
                        <a:solidFill>
                          <a:schemeClr val="accent5">
                            <a:lumMod val="75000"/>
                          </a:schemeClr>
                        </a:solidFill>
                        <a:latin typeface="Cambria Math" panose="02040503050406030204" pitchFamily="18" charset="0"/>
                      </a:rPr>
                      <m:t>𝐸</m:t>
                    </m:r>
                    <m:r>
                      <a:rPr lang="en-US" i="1">
                        <a:solidFill>
                          <a:schemeClr val="accent5">
                            <a:lumMod val="75000"/>
                          </a:schemeClr>
                        </a:solidFill>
                        <a:latin typeface="Cambria Math" panose="02040503050406030204" pitchFamily="18" charset="0"/>
                      </a:rPr>
                      <m:t>)</m:t>
                    </m:r>
                  </m:oMath>
                </a14:m>
                <a:r>
                  <a:rPr lang="en-ID" dirty="0">
                    <a:solidFill>
                      <a:schemeClr val="accent5">
                        <a:lumMod val="75000"/>
                      </a:schemeClr>
                    </a:solidFill>
                  </a:rPr>
                  <a:t> (in total using aggregate)</a:t>
                </a:r>
              </a:p>
            </p:txBody>
          </p:sp>
        </mc:Choice>
        <mc:Fallback xmlns="">
          <p:sp>
            <p:nvSpPr>
              <p:cNvPr id="9" name="Content Placeholder 4">
                <a:extLst>
                  <a:ext uri="{FF2B5EF4-FFF2-40B4-BE49-F238E27FC236}">
                    <a16:creationId xmlns:a16="http://schemas.microsoft.com/office/drawing/2014/main" id="{5C20400C-44BD-B88F-5B72-18796BD8D543}"/>
                  </a:ext>
                </a:extLst>
              </p:cNvPr>
              <p:cNvSpPr txBox="1">
                <a:spLocks noRot="1" noChangeAspect="1" noMove="1" noResize="1" noEditPoints="1" noAdjustHandles="1" noChangeArrowheads="1" noChangeShapeType="1" noTextEdit="1"/>
              </p:cNvSpPr>
              <p:nvPr/>
            </p:nvSpPr>
            <p:spPr>
              <a:xfrm>
                <a:off x="10281023" y="9105657"/>
                <a:ext cx="7476658" cy="808824"/>
              </a:xfrm>
              <a:prstGeom prst="rect">
                <a:avLst/>
              </a:prstGeom>
              <a:blipFill>
                <a:blip r:embed="rId8"/>
                <a:stretch>
                  <a:fillRect l="-3051" t="-15625" b="-1250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4">
                <a:extLst>
                  <a:ext uri="{FF2B5EF4-FFF2-40B4-BE49-F238E27FC236}">
                    <a16:creationId xmlns:a16="http://schemas.microsoft.com/office/drawing/2014/main" id="{68586C38-C8A0-1E5D-743F-D54BB1EF736E}"/>
                  </a:ext>
                </a:extLst>
              </p:cNvPr>
              <p:cNvSpPr txBox="1">
                <a:spLocks/>
              </p:cNvSpPr>
              <p:nvPr/>
            </p:nvSpPr>
            <p:spPr>
              <a:xfrm>
                <a:off x="6428010" y="7359701"/>
                <a:ext cx="7476658" cy="80882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orm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ID" dirty="0">
                    <a:solidFill>
                      <a:schemeClr val="accent5">
                        <a:lumMod val="75000"/>
                      </a:schemeClr>
                    </a:solidFill>
                  </a:rPr>
                  <a:t>→ </a:t>
                </a:r>
                <a14:m>
                  <m:oMath xmlns:m="http://schemas.openxmlformats.org/officeDocument/2006/math">
                    <m:r>
                      <a:rPr lang="en-US" b="0" i="1" smtClean="0">
                        <a:solidFill>
                          <a:schemeClr val="accent5">
                            <a:lumMod val="75000"/>
                          </a:schemeClr>
                        </a:solidFill>
                        <a:latin typeface="Cambria Math" panose="02040503050406030204" pitchFamily="18" charset="0"/>
                      </a:rPr>
                      <m:t>𝑂</m:t>
                    </m:r>
                    <m:r>
                      <a:rPr lang="en-US" b="0" i="1" smtClean="0">
                        <a:solidFill>
                          <a:schemeClr val="accent5">
                            <a:lumMod val="75000"/>
                          </a:schemeClr>
                        </a:solidFill>
                        <a:latin typeface="Cambria Math" panose="02040503050406030204" pitchFamily="18" charset="0"/>
                      </a:rPr>
                      <m:t>(</m:t>
                    </m:r>
                    <m:r>
                      <a:rPr lang="en-US" b="0" i="1" smtClean="0">
                        <a:solidFill>
                          <a:schemeClr val="accent5">
                            <a:lumMod val="75000"/>
                          </a:schemeClr>
                        </a:solidFill>
                        <a:latin typeface="Cambria Math" panose="02040503050406030204" pitchFamily="18" charset="0"/>
                      </a:rPr>
                      <m:t>𝑉</m:t>
                    </m:r>
                    <m:r>
                      <a:rPr lang="en-US" b="0" i="1" smtClean="0">
                        <a:solidFill>
                          <a:schemeClr val="accent5">
                            <a:lumMod val="75000"/>
                          </a:schemeClr>
                        </a:solidFill>
                        <a:latin typeface="Cambria Math" panose="02040503050406030204" pitchFamily="18" charset="0"/>
                      </a:rPr>
                      <m:t>)</m:t>
                    </m:r>
                  </m:oMath>
                </a14:m>
                <a:endParaRPr lang="en-ID" dirty="0">
                  <a:solidFill>
                    <a:schemeClr val="accent5">
                      <a:lumMod val="75000"/>
                    </a:schemeClr>
                  </a:solidFill>
                </a:endParaRPr>
              </a:p>
            </p:txBody>
          </p:sp>
        </mc:Choice>
        <mc:Fallback xmlns="">
          <p:sp>
            <p:nvSpPr>
              <p:cNvPr id="10" name="Content Placeholder 4">
                <a:extLst>
                  <a:ext uri="{FF2B5EF4-FFF2-40B4-BE49-F238E27FC236}">
                    <a16:creationId xmlns:a16="http://schemas.microsoft.com/office/drawing/2014/main" id="{68586C38-C8A0-1E5D-743F-D54BB1EF736E}"/>
                  </a:ext>
                </a:extLst>
              </p:cNvPr>
              <p:cNvSpPr txBox="1">
                <a:spLocks noRot="1" noChangeAspect="1" noMove="1" noResize="1" noEditPoints="1" noAdjustHandles="1" noChangeArrowheads="1" noChangeShapeType="1" noTextEdit="1"/>
              </p:cNvSpPr>
              <p:nvPr/>
            </p:nvSpPr>
            <p:spPr>
              <a:xfrm>
                <a:off x="6428010" y="7359701"/>
                <a:ext cx="7476658" cy="808824"/>
              </a:xfrm>
              <a:prstGeom prst="rect">
                <a:avLst/>
              </a:prstGeom>
              <a:blipFill>
                <a:blip r:embed="rId9"/>
                <a:stretch>
                  <a:fillRect l="-3390" t="-15385" b="-1538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4">
                <a:extLst>
                  <a:ext uri="{FF2B5EF4-FFF2-40B4-BE49-F238E27FC236}">
                    <a16:creationId xmlns:a16="http://schemas.microsoft.com/office/drawing/2014/main" id="{AB624E50-731C-34C0-01F4-750584CC506A}"/>
                  </a:ext>
                </a:extLst>
              </p:cNvPr>
              <p:cNvSpPr txBox="1">
                <a:spLocks/>
              </p:cNvSpPr>
              <p:nvPr/>
            </p:nvSpPr>
            <p:spPr>
              <a:xfrm>
                <a:off x="11849010" y="3748601"/>
                <a:ext cx="7476658" cy="80882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orm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ID" dirty="0">
                    <a:solidFill>
                      <a:schemeClr val="accent5">
                        <a:lumMod val="75000"/>
                      </a:schemeClr>
                    </a:solidFill>
                  </a:rPr>
                  <a:t>Total → </a:t>
                </a:r>
                <a14:m>
                  <m:oMath xmlns:m="http://schemas.openxmlformats.org/officeDocument/2006/math">
                    <m:r>
                      <a:rPr lang="en-US" b="0" i="1" smtClean="0">
                        <a:solidFill>
                          <a:schemeClr val="accent5">
                            <a:lumMod val="75000"/>
                          </a:schemeClr>
                        </a:solidFill>
                        <a:latin typeface="Cambria Math" panose="02040503050406030204" pitchFamily="18" charset="0"/>
                      </a:rPr>
                      <m:t>𝑂</m:t>
                    </m:r>
                    <m:d>
                      <m:dPr>
                        <m:ctrlPr>
                          <a:rPr lang="en-US" b="0" i="1" smtClean="0">
                            <a:solidFill>
                              <a:schemeClr val="accent5">
                                <a:lumMod val="75000"/>
                              </a:schemeClr>
                            </a:solidFill>
                            <a:latin typeface="Cambria Math" panose="02040503050406030204" pitchFamily="18" charset="0"/>
                          </a:rPr>
                        </m:ctrlPr>
                      </m:dPr>
                      <m:e>
                        <m:d>
                          <m:dPr>
                            <m:ctrlPr>
                              <a:rPr lang="en-US" b="0" i="1" smtClean="0">
                                <a:solidFill>
                                  <a:schemeClr val="accent5">
                                    <a:lumMod val="75000"/>
                                  </a:schemeClr>
                                </a:solidFill>
                                <a:latin typeface="Cambria Math" panose="02040503050406030204" pitchFamily="18" charset="0"/>
                              </a:rPr>
                            </m:ctrlPr>
                          </m:dPr>
                          <m:e>
                            <m:r>
                              <a:rPr lang="en-US" b="0" i="1" smtClean="0">
                                <a:solidFill>
                                  <a:schemeClr val="accent5">
                                    <a:lumMod val="75000"/>
                                  </a:schemeClr>
                                </a:solidFill>
                                <a:latin typeface="Cambria Math" panose="02040503050406030204" pitchFamily="18" charset="0"/>
                              </a:rPr>
                              <m:t>𝑉</m:t>
                            </m:r>
                            <m:r>
                              <a:rPr lang="en-US" b="0" i="1" smtClean="0">
                                <a:solidFill>
                                  <a:schemeClr val="accent5">
                                    <a:lumMod val="75000"/>
                                  </a:schemeClr>
                                </a:solidFill>
                                <a:latin typeface="Cambria Math" panose="02040503050406030204" pitchFamily="18" charset="0"/>
                              </a:rPr>
                              <m:t>+</m:t>
                            </m:r>
                            <m:r>
                              <a:rPr lang="en-US" b="0" i="1" smtClean="0">
                                <a:solidFill>
                                  <a:schemeClr val="accent5">
                                    <a:lumMod val="75000"/>
                                  </a:schemeClr>
                                </a:solidFill>
                                <a:latin typeface="Cambria Math" panose="02040503050406030204" pitchFamily="18" charset="0"/>
                              </a:rPr>
                              <m:t>𝐸</m:t>
                            </m:r>
                          </m:e>
                        </m:d>
                        <m:func>
                          <m:funcPr>
                            <m:ctrlPr>
                              <a:rPr lang="en-US" b="0" i="1" smtClean="0">
                                <a:solidFill>
                                  <a:schemeClr val="accent5">
                                    <a:lumMod val="75000"/>
                                  </a:schemeClr>
                                </a:solidFill>
                                <a:latin typeface="Cambria Math" panose="02040503050406030204" pitchFamily="18" charset="0"/>
                              </a:rPr>
                            </m:ctrlPr>
                          </m:funcPr>
                          <m:fName>
                            <m:r>
                              <m:rPr>
                                <m:sty m:val="p"/>
                              </m:rPr>
                              <a:rPr lang="en-US" b="0" i="0" smtClean="0">
                                <a:solidFill>
                                  <a:schemeClr val="accent5">
                                    <a:lumMod val="75000"/>
                                  </a:schemeClr>
                                </a:solidFill>
                                <a:latin typeface="Cambria Math" panose="02040503050406030204" pitchFamily="18" charset="0"/>
                              </a:rPr>
                              <m:t>lg</m:t>
                            </m:r>
                          </m:fName>
                          <m:e>
                            <m:r>
                              <a:rPr lang="en-US" b="0" i="1" smtClean="0">
                                <a:solidFill>
                                  <a:schemeClr val="accent5">
                                    <a:lumMod val="75000"/>
                                  </a:schemeClr>
                                </a:solidFill>
                                <a:latin typeface="Cambria Math" panose="02040503050406030204" pitchFamily="18" charset="0"/>
                              </a:rPr>
                              <m:t>𝑉</m:t>
                            </m:r>
                          </m:e>
                        </m:func>
                      </m:e>
                    </m:d>
                  </m:oMath>
                </a14:m>
                <a:endParaRPr lang="en-ID" dirty="0">
                  <a:solidFill>
                    <a:schemeClr val="accent5">
                      <a:lumMod val="75000"/>
                    </a:schemeClr>
                  </a:solidFill>
                </a:endParaRPr>
              </a:p>
            </p:txBody>
          </p:sp>
        </mc:Choice>
        <mc:Fallback xmlns="">
          <p:sp>
            <p:nvSpPr>
              <p:cNvPr id="11" name="Content Placeholder 4">
                <a:extLst>
                  <a:ext uri="{FF2B5EF4-FFF2-40B4-BE49-F238E27FC236}">
                    <a16:creationId xmlns:a16="http://schemas.microsoft.com/office/drawing/2014/main" id="{AB624E50-731C-34C0-01F4-750584CC506A}"/>
                  </a:ext>
                </a:extLst>
              </p:cNvPr>
              <p:cNvSpPr txBox="1">
                <a:spLocks noRot="1" noChangeAspect="1" noMove="1" noResize="1" noEditPoints="1" noAdjustHandles="1" noChangeArrowheads="1" noChangeShapeType="1" noTextEdit="1"/>
              </p:cNvSpPr>
              <p:nvPr/>
            </p:nvSpPr>
            <p:spPr>
              <a:xfrm>
                <a:off x="11849010" y="3748601"/>
                <a:ext cx="7476658" cy="808824"/>
              </a:xfrm>
              <a:prstGeom prst="rect">
                <a:avLst/>
              </a:prstGeom>
              <a:blipFill>
                <a:blip r:embed="rId10"/>
                <a:stretch>
                  <a:fillRect l="-3565" t="-10769" b="-2615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4">
                <a:extLst>
                  <a:ext uri="{FF2B5EF4-FFF2-40B4-BE49-F238E27FC236}">
                    <a16:creationId xmlns:a16="http://schemas.microsoft.com/office/drawing/2014/main" id="{5B7472BC-9CCF-6759-670C-157A4758848C}"/>
                  </a:ext>
                </a:extLst>
              </p:cNvPr>
              <p:cNvSpPr txBox="1">
                <a:spLocks/>
              </p:cNvSpPr>
              <p:nvPr/>
            </p:nvSpPr>
            <p:spPr>
              <a:xfrm>
                <a:off x="11849010" y="4406379"/>
                <a:ext cx="7476658" cy="80882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orm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ID" dirty="0">
                    <a:solidFill>
                      <a:schemeClr val="accent5">
                        <a:lumMod val="75000"/>
                      </a:schemeClr>
                    </a:solidFill>
                  </a:rPr>
                  <a:t>→ </a:t>
                </a:r>
                <a14:m>
                  <m:oMath xmlns:m="http://schemas.openxmlformats.org/officeDocument/2006/math">
                    <m:r>
                      <a:rPr lang="en-US" b="0" i="1" smtClean="0">
                        <a:solidFill>
                          <a:schemeClr val="accent5">
                            <a:lumMod val="75000"/>
                          </a:schemeClr>
                        </a:solidFill>
                        <a:latin typeface="Cambria Math" panose="02040503050406030204" pitchFamily="18" charset="0"/>
                      </a:rPr>
                      <m:t>𝑂</m:t>
                    </m:r>
                    <m:d>
                      <m:dPr>
                        <m:ctrlPr>
                          <a:rPr lang="en-US" b="0" i="1" smtClean="0">
                            <a:solidFill>
                              <a:schemeClr val="accent5">
                                <a:lumMod val="75000"/>
                              </a:schemeClr>
                            </a:solidFill>
                            <a:latin typeface="Cambria Math" panose="02040503050406030204" pitchFamily="18" charset="0"/>
                          </a:rPr>
                        </m:ctrlPr>
                      </m:dPr>
                      <m:e>
                        <m:r>
                          <a:rPr lang="en-US" b="0" i="1" smtClean="0">
                            <a:solidFill>
                              <a:schemeClr val="accent5">
                                <a:lumMod val="75000"/>
                              </a:schemeClr>
                            </a:solidFill>
                            <a:latin typeface="Cambria Math" panose="02040503050406030204" pitchFamily="18" charset="0"/>
                          </a:rPr>
                          <m:t>𝐸</m:t>
                        </m:r>
                        <m:func>
                          <m:funcPr>
                            <m:ctrlPr>
                              <a:rPr lang="en-US" b="0" i="1" smtClean="0">
                                <a:solidFill>
                                  <a:schemeClr val="accent5">
                                    <a:lumMod val="75000"/>
                                  </a:schemeClr>
                                </a:solidFill>
                                <a:latin typeface="Cambria Math" panose="02040503050406030204" pitchFamily="18" charset="0"/>
                              </a:rPr>
                            </m:ctrlPr>
                          </m:funcPr>
                          <m:fName>
                            <m:r>
                              <m:rPr>
                                <m:sty m:val="p"/>
                              </m:rPr>
                              <a:rPr lang="en-US" b="0" i="0" smtClean="0">
                                <a:solidFill>
                                  <a:schemeClr val="accent5">
                                    <a:lumMod val="75000"/>
                                  </a:schemeClr>
                                </a:solidFill>
                                <a:latin typeface="Cambria Math" panose="02040503050406030204" pitchFamily="18" charset="0"/>
                              </a:rPr>
                              <m:t>lg</m:t>
                            </m:r>
                          </m:fName>
                          <m:e>
                            <m:r>
                              <a:rPr lang="en-US" b="0" i="1" smtClean="0">
                                <a:solidFill>
                                  <a:schemeClr val="accent5">
                                    <a:lumMod val="75000"/>
                                  </a:schemeClr>
                                </a:solidFill>
                                <a:latin typeface="Cambria Math" panose="02040503050406030204" pitchFamily="18" charset="0"/>
                              </a:rPr>
                              <m:t>𝑉</m:t>
                            </m:r>
                          </m:e>
                        </m:func>
                      </m:e>
                    </m:d>
                  </m:oMath>
                </a14:m>
                <a:r>
                  <a:rPr lang="en-ID" dirty="0">
                    <a:solidFill>
                      <a:schemeClr val="accent5">
                        <a:lumMod val="75000"/>
                      </a:schemeClr>
                    </a:solidFill>
                  </a:rPr>
                  <a:t> if </a:t>
                </a:r>
                <a14:m>
                  <m:oMath xmlns:m="http://schemas.openxmlformats.org/officeDocument/2006/math">
                    <m:d>
                      <m:dPr>
                        <m:begChr m:val="|"/>
                        <m:endChr m:val="|"/>
                        <m:ctrlPr>
                          <a:rPr lang="en-US" b="0" i="1" smtClean="0">
                            <a:solidFill>
                              <a:schemeClr val="accent5">
                                <a:lumMod val="75000"/>
                              </a:schemeClr>
                            </a:solidFill>
                            <a:latin typeface="Cambria Math" panose="02040503050406030204" pitchFamily="18" charset="0"/>
                          </a:rPr>
                        </m:ctrlPr>
                      </m:dPr>
                      <m:e>
                        <m:r>
                          <a:rPr lang="en-US" i="1">
                            <a:solidFill>
                              <a:schemeClr val="accent5">
                                <a:lumMod val="75000"/>
                              </a:schemeClr>
                            </a:solidFill>
                            <a:latin typeface="Cambria Math" panose="02040503050406030204" pitchFamily="18" charset="0"/>
                          </a:rPr>
                          <m:t>𝐸</m:t>
                        </m:r>
                      </m:e>
                    </m:d>
                    <m:r>
                      <a:rPr lang="en-US" b="0" i="1" smtClean="0">
                        <a:solidFill>
                          <a:schemeClr val="accent5">
                            <a:lumMod val="75000"/>
                          </a:schemeClr>
                        </a:solidFill>
                        <a:latin typeface="Cambria Math" panose="02040503050406030204" pitchFamily="18" charset="0"/>
                      </a:rPr>
                      <m:t>=</m:t>
                    </m:r>
                    <m:r>
                      <m:rPr>
                        <m:sty m:val="p"/>
                      </m:rPr>
                      <a:rPr lang="en-US" b="0" i="0" smtClean="0">
                        <a:solidFill>
                          <a:schemeClr val="accent5">
                            <a:lumMod val="75000"/>
                          </a:schemeClr>
                        </a:solidFill>
                        <a:latin typeface="Cambria Math" panose="02040503050406030204" pitchFamily="18" charset="0"/>
                      </a:rPr>
                      <m:t>Ω</m:t>
                    </m:r>
                    <m:r>
                      <a:rPr lang="en-US" b="0" i="0" smtClean="0">
                        <a:solidFill>
                          <a:schemeClr val="accent5">
                            <a:lumMod val="75000"/>
                          </a:schemeClr>
                        </a:solidFill>
                        <a:latin typeface="Cambria Math" panose="02040503050406030204" pitchFamily="18" charset="0"/>
                      </a:rPr>
                      <m:t>(</m:t>
                    </m:r>
                    <m:r>
                      <a:rPr lang="en-US" b="0" i="1" smtClean="0">
                        <a:solidFill>
                          <a:schemeClr val="accent5">
                            <a:lumMod val="75000"/>
                          </a:schemeClr>
                        </a:solidFill>
                        <a:latin typeface="Cambria Math" panose="02040503050406030204" pitchFamily="18" charset="0"/>
                      </a:rPr>
                      <m:t>𝑉</m:t>
                    </m:r>
                    <m:r>
                      <a:rPr lang="en-US" b="0" i="1" smtClean="0">
                        <a:solidFill>
                          <a:schemeClr val="accent5">
                            <a:lumMod val="75000"/>
                          </a:schemeClr>
                        </a:solidFill>
                        <a:latin typeface="Cambria Math" panose="02040503050406030204" pitchFamily="18" charset="0"/>
                      </a:rPr>
                      <m:t>)</m:t>
                    </m:r>
                  </m:oMath>
                </a14:m>
                <a:r>
                  <a:rPr lang="en-ID" dirty="0">
                    <a:solidFill>
                      <a:schemeClr val="accent5">
                        <a:lumMod val="75000"/>
                      </a:schemeClr>
                    </a:solidFill>
                  </a:rPr>
                  <a:t> </a:t>
                </a:r>
              </a:p>
            </p:txBody>
          </p:sp>
        </mc:Choice>
        <mc:Fallback xmlns="">
          <p:sp>
            <p:nvSpPr>
              <p:cNvPr id="12" name="Content Placeholder 4">
                <a:extLst>
                  <a:ext uri="{FF2B5EF4-FFF2-40B4-BE49-F238E27FC236}">
                    <a16:creationId xmlns:a16="http://schemas.microsoft.com/office/drawing/2014/main" id="{5B7472BC-9CCF-6759-670C-157A4758848C}"/>
                  </a:ext>
                </a:extLst>
              </p:cNvPr>
              <p:cNvSpPr txBox="1">
                <a:spLocks noRot="1" noChangeAspect="1" noMove="1" noResize="1" noEditPoints="1" noAdjustHandles="1" noChangeArrowheads="1" noChangeShapeType="1" noTextEdit="1"/>
              </p:cNvSpPr>
              <p:nvPr/>
            </p:nvSpPr>
            <p:spPr>
              <a:xfrm>
                <a:off x="11849010" y="4406379"/>
                <a:ext cx="7476658" cy="808824"/>
              </a:xfrm>
              <a:prstGeom prst="rect">
                <a:avLst/>
              </a:prstGeom>
              <a:blipFill>
                <a:blip r:embed="rId11"/>
                <a:stretch>
                  <a:fillRect l="-3565" t="-17188" b="-2187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3" name="Content Placeholder 4">
            <a:extLst>
              <a:ext uri="{FF2B5EF4-FFF2-40B4-BE49-F238E27FC236}">
                <a16:creationId xmlns:a16="http://schemas.microsoft.com/office/drawing/2014/main" id="{D1B9BAE0-234F-1DEB-DD64-B30550DE9B29}"/>
              </a:ext>
            </a:extLst>
          </p:cNvPr>
          <p:cNvSpPr txBox="1">
            <a:spLocks/>
          </p:cNvSpPr>
          <p:nvPr/>
        </p:nvSpPr>
        <p:spPr>
          <a:xfrm>
            <a:off x="2167377" y="12078595"/>
            <a:ext cx="7476658" cy="8088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77500" lnSpcReduction="20000"/>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US" dirty="0">
                <a:solidFill>
                  <a:schemeClr val="accent4"/>
                </a:solidFill>
              </a:rPr>
              <a:t>Note that we use amortized analysis here</a:t>
            </a:r>
            <a:endParaRPr lang="en-ID" dirty="0">
              <a:solidFill>
                <a:schemeClr val="accent4"/>
              </a:solidFill>
            </a:endParaRPr>
          </a:p>
        </p:txBody>
      </p:sp>
    </p:spTree>
    <p:extLst>
      <p:ext uri="{BB962C8B-B14F-4D97-AF65-F5344CB8AC3E}">
        <p14:creationId xmlns:p14="http://schemas.microsoft.com/office/powerpoint/2010/main" val="165047000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C4530-5A83-EA59-09F5-45871F1B8EA2}"/>
              </a:ext>
            </a:extLst>
          </p:cNvPr>
          <p:cNvSpPr>
            <a:spLocks noGrp="1"/>
          </p:cNvSpPr>
          <p:nvPr>
            <p:ph type="title"/>
          </p:nvPr>
        </p:nvSpPr>
        <p:spPr/>
        <p:txBody>
          <a:bodyPr>
            <a:normAutofit fontScale="90000"/>
          </a:bodyPr>
          <a:lstStyle/>
          <a:p>
            <a:r>
              <a:rPr lang="en-US" sz="4000" dirty="0"/>
              <a:t>Comparing Bellman ford and Dijkstra algorithm</a:t>
            </a:r>
            <a:br>
              <a:rPr lang="en-US" sz="4000" dirty="0"/>
            </a:br>
            <a:endParaRPr lang="en-US" dirty="0"/>
          </a:p>
        </p:txBody>
      </p:sp>
      <p:sp>
        <p:nvSpPr>
          <p:cNvPr id="3" name="Text Placeholder 2">
            <a:extLst>
              <a:ext uri="{FF2B5EF4-FFF2-40B4-BE49-F238E27FC236}">
                <a16:creationId xmlns:a16="http://schemas.microsoft.com/office/drawing/2014/main" id="{6D471327-5336-35D5-B1CD-DD62DB71DBA8}"/>
              </a:ext>
            </a:extLst>
          </p:cNvPr>
          <p:cNvSpPr>
            <a:spLocks noGrp="1"/>
          </p:cNvSpPr>
          <p:nvPr>
            <p:ph type="body" sz="quarter" idx="10"/>
          </p:nvPr>
        </p:nvSpPr>
        <p:spPr/>
        <p:txBody>
          <a:bodyPr/>
          <a:lstStyle/>
          <a:p>
            <a:r>
              <a:rPr lang="en-US" dirty="0"/>
              <a:t>Refreshment on </a:t>
            </a:r>
            <a:r>
              <a:rPr lang="en-US" dirty="0" err="1"/>
              <a:t>dijkstra</a:t>
            </a:r>
            <a:endParaRPr lang="en-US" dirty="0"/>
          </a:p>
        </p:txBody>
      </p:sp>
      <p:sp>
        <p:nvSpPr>
          <p:cNvPr id="5" name="Content Placeholder 4">
            <a:extLst>
              <a:ext uri="{FF2B5EF4-FFF2-40B4-BE49-F238E27FC236}">
                <a16:creationId xmlns:a16="http://schemas.microsoft.com/office/drawing/2014/main" id="{3F2BF8FA-9BD7-A865-045B-F6C1D02BDC17}"/>
              </a:ext>
            </a:extLst>
          </p:cNvPr>
          <p:cNvSpPr>
            <a:spLocks noGrp="1"/>
          </p:cNvSpPr>
          <p:nvPr>
            <p:ph sz="quarter" idx="11"/>
          </p:nvPr>
        </p:nvSpPr>
        <p:spPr>
          <a:xfrm>
            <a:off x="18976200" y="3528273"/>
            <a:ext cx="4287211" cy="8523314"/>
          </a:xfrm>
        </p:spPr>
        <p:txBody>
          <a:bodyPr>
            <a:normAutofit/>
          </a:bodyPr>
          <a:lstStyle/>
          <a:p>
            <a:pPr marL="0" indent="0">
              <a:buNone/>
            </a:pPr>
            <a:r>
              <a:rPr lang="en-US" sz="3600" dirty="0">
                <a:solidFill>
                  <a:schemeClr val="accent4"/>
                </a:solidFill>
              </a:rPr>
              <a:t>Fibonacci heap </a:t>
            </a:r>
            <a:r>
              <a:rPr lang="en-US" sz="3600" dirty="0"/>
              <a:t>Implementation on min-priority queue Q.</a:t>
            </a:r>
          </a:p>
          <a:p>
            <a:endParaRPr lang="en-US" sz="3600" dirty="0"/>
          </a:p>
        </p:txBody>
      </p:sp>
      <p:pic>
        <p:nvPicPr>
          <p:cNvPr id="7" name="Content Placeholder 5" descr="A white background with black text&#10;&#10;Description automatically generated">
            <a:extLst>
              <a:ext uri="{FF2B5EF4-FFF2-40B4-BE49-F238E27FC236}">
                <a16:creationId xmlns:a16="http://schemas.microsoft.com/office/drawing/2014/main" id="{D2FBBA7B-B708-CB5E-50C3-37846E3B5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0" y="3528273"/>
            <a:ext cx="16244047" cy="8316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mc:AlternateContent xmlns:mc="http://schemas.openxmlformats.org/markup-compatibility/2006" xmlns:a14="http://schemas.microsoft.com/office/drawing/2010/main">
        <mc:Choice Requires="a14">
          <p:sp>
            <p:nvSpPr>
              <p:cNvPr id="4" name="Content Placeholder 4">
                <a:extLst>
                  <a:ext uri="{FF2B5EF4-FFF2-40B4-BE49-F238E27FC236}">
                    <a16:creationId xmlns:a16="http://schemas.microsoft.com/office/drawing/2014/main" id="{AC1E6305-F290-C5B5-3B6B-990F32305DBD}"/>
                  </a:ext>
                </a:extLst>
              </p:cNvPr>
              <p:cNvSpPr txBox="1">
                <a:spLocks/>
              </p:cNvSpPr>
              <p:nvPr/>
            </p:nvSpPr>
            <p:spPr>
              <a:xfrm>
                <a:off x="7474637" y="6721530"/>
                <a:ext cx="7476658" cy="80882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orm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ID" dirty="0">
                    <a:solidFill>
                      <a:schemeClr val="accent5">
                        <a:lumMod val="75000"/>
                      </a:schemeClr>
                    </a:solidFill>
                  </a:rPr>
                  <a:t>→ </a:t>
                </a:r>
                <a14:m>
                  <m:oMath xmlns:m="http://schemas.openxmlformats.org/officeDocument/2006/math">
                    <m:r>
                      <a:rPr lang="en-US" b="0" i="1" smtClean="0">
                        <a:solidFill>
                          <a:schemeClr val="accent5">
                            <a:lumMod val="75000"/>
                          </a:schemeClr>
                        </a:solidFill>
                        <a:latin typeface="Cambria Math" panose="02040503050406030204" pitchFamily="18" charset="0"/>
                      </a:rPr>
                      <m:t>𝑂</m:t>
                    </m:r>
                    <m:r>
                      <a:rPr lang="en-US" b="0" i="1" smtClean="0">
                        <a:solidFill>
                          <a:schemeClr val="accent5">
                            <a:lumMod val="75000"/>
                          </a:schemeClr>
                        </a:solidFill>
                        <a:latin typeface="Cambria Math" panose="02040503050406030204" pitchFamily="18" charset="0"/>
                      </a:rPr>
                      <m:t>(1)</m:t>
                    </m:r>
                  </m:oMath>
                </a14:m>
                <a:endParaRPr lang="en-ID" dirty="0">
                  <a:solidFill>
                    <a:schemeClr val="accent5">
                      <a:lumMod val="75000"/>
                    </a:schemeClr>
                  </a:solidFill>
                </a:endParaRPr>
              </a:p>
            </p:txBody>
          </p:sp>
        </mc:Choice>
        <mc:Fallback xmlns="">
          <p:sp>
            <p:nvSpPr>
              <p:cNvPr id="4" name="Content Placeholder 4">
                <a:extLst>
                  <a:ext uri="{FF2B5EF4-FFF2-40B4-BE49-F238E27FC236}">
                    <a16:creationId xmlns:a16="http://schemas.microsoft.com/office/drawing/2014/main" id="{AC1E6305-F290-C5B5-3B6B-990F32305DBD}"/>
                  </a:ext>
                </a:extLst>
              </p:cNvPr>
              <p:cNvSpPr txBox="1">
                <a:spLocks noRot="1" noChangeAspect="1" noMove="1" noResize="1" noEditPoints="1" noAdjustHandles="1" noChangeArrowheads="1" noChangeShapeType="1" noTextEdit="1"/>
              </p:cNvSpPr>
              <p:nvPr/>
            </p:nvSpPr>
            <p:spPr>
              <a:xfrm>
                <a:off x="7474637" y="6721530"/>
                <a:ext cx="7476658" cy="808824"/>
              </a:xfrm>
              <a:prstGeom prst="rect">
                <a:avLst/>
              </a:prstGeom>
              <a:blipFill>
                <a:blip r:embed="rId3"/>
                <a:stretch>
                  <a:fillRect l="-3390" t="-17188" b="-1718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4">
                <a:extLst>
                  <a:ext uri="{FF2B5EF4-FFF2-40B4-BE49-F238E27FC236}">
                    <a16:creationId xmlns:a16="http://schemas.microsoft.com/office/drawing/2014/main" id="{E9CC4F81-F204-27B5-3245-CEED708DDB28}"/>
                  </a:ext>
                </a:extLst>
              </p:cNvPr>
              <p:cNvSpPr txBox="1">
                <a:spLocks/>
              </p:cNvSpPr>
              <p:nvPr/>
            </p:nvSpPr>
            <p:spPr>
              <a:xfrm>
                <a:off x="11936252" y="10891860"/>
                <a:ext cx="7476658" cy="80882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orm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ID" dirty="0">
                    <a:solidFill>
                      <a:schemeClr val="accent5">
                        <a:lumMod val="75000"/>
                      </a:schemeClr>
                    </a:solidFill>
                  </a:rPr>
                  <a:t>→ </a:t>
                </a:r>
                <a14:m>
                  <m:oMath xmlns:m="http://schemas.openxmlformats.org/officeDocument/2006/math">
                    <m:r>
                      <a:rPr lang="en-US" b="0" i="1" smtClean="0">
                        <a:solidFill>
                          <a:schemeClr val="accent5">
                            <a:lumMod val="75000"/>
                          </a:schemeClr>
                        </a:solidFill>
                        <a:latin typeface="Cambria Math" panose="02040503050406030204" pitchFamily="18" charset="0"/>
                      </a:rPr>
                      <m:t>𝑂</m:t>
                    </m:r>
                    <m:r>
                      <a:rPr lang="en-US" b="0" i="1" smtClean="0">
                        <a:solidFill>
                          <a:schemeClr val="accent5">
                            <a:lumMod val="75000"/>
                          </a:schemeClr>
                        </a:solidFill>
                        <a:latin typeface="Cambria Math" panose="02040503050406030204" pitchFamily="18" charset="0"/>
                      </a:rPr>
                      <m:t>(1)</m:t>
                    </m:r>
                  </m:oMath>
                </a14:m>
                <a:endParaRPr lang="en-ID" dirty="0">
                  <a:solidFill>
                    <a:schemeClr val="accent5">
                      <a:lumMod val="75000"/>
                    </a:schemeClr>
                  </a:solidFill>
                </a:endParaRPr>
              </a:p>
            </p:txBody>
          </p:sp>
        </mc:Choice>
        <mc:Fallback xmlns="">
          <p:sp>
            <p:nvSpPr>
              <p:cNvPr id="6" name="Content Placeholder 4">
                <a:extLst>
                  <a:ext uri="{FF2B5EF4-FFF2-40B4-BE49-F238E27FC236}">
                    <a16:creationId xmlns:a16="http://schemas.microsoft.com/office/drawing/2014/main" id="{E9CC4F81-F204-27B5-3245-CEED708DDB28}"/>
                  </a:ext>
                </a:extLst>
              </p:cNvPr>
              <p:cNvSpPr txBox="1">
                <a:spLocks noRot="1" noChangeAspect="1" noMove="1" noResize="1" noEditPoints="1" noAdjustHandles="1" noChangeArrowheads="1" noChangeShapeType="1" noTextEdit="1"/>
              </p:cNvSpPr>
              <p:nvPr/>
            </p:nvSpPr>
            <p:spPr>
              <a:xfrm>
                <a:off x="11936252" y="10891860"/>
                <a:ext cx="7476658" cy="808824"/>
              </a:xfrm>
              <a:prstGeom prst="rect">
                <a:avLst/>
              </a:prstGeom>
              <a:blipFill>
                <a:blip r:embed="rId4"/>
                <a:stretch>
                  <a:fillRect l="-3390" t="-15385" b="-1538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4">
                <a:extLst>
                  <a:ext uri="{FF2B5EF4-FFF2-40B4-BE49-F238E27FC236}">
                    <a16:creationId xmlns:a16="http://schemas.microsoft.com/office/drawing/2014/main" id="{626F9588-1953-90D0-852E-77E72EA64829}"/>
                  </a:ext>
                </a:extLst>
              </p:cNvPr>
              <p:cNvSpPr txBox="1">
                <a:spLocks/>
              </p:cNvSpPr>
              <p:nvPr/>
            </p:nvSpPr>
            <p:spPr>
              <a:xfrm>
                <a:off x="9406288" y="7997871"/>
                <a:ext cx="7476658" cy="80882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orm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ID" dirty="0">
                    <a:solidFill>
                      <a:schemeClr val="accent5">
                        <a:lumMod val="75000"/>
                      </a:schemeClr>
                    </a:solidFill>
                  </a:rPr>
                  <a:t>→ </a:t>
                </a:r>
                <a14:m>
                  <m:oMath xmlns:m="http://schemas.openxmlformats.org/officeDocument/2006/math">
                    <m:r>
                      <a:rPr lang="en-US" b="0" i="1" smtClean="0">
                        <a:solidFill>
                          <a:schemeClr val="accent5">
                            <a:lumMod val="75000"/>
                          </a:schemeClr>
                        </a:solidFill>
                        <a:latin typeface="Cambria Math" panose="02040503050406030204" pitchFamily="18" charset="0"/>
                      </a:rPr>
                      <m:t>𝑂</m:t>
                    </m:r>
                    <m:r>
                      <a:rPr lang="en-US" b="0" i="1" smtClean="0">
                        <a:solidFill>
                          <a:schemeClr val="accent5">
                            <a:lumMod val="75000"/>
                          </a:schemeClr>
                        </a:solidFill>
                        <a:latin typeface="Cambria Math" panose="02040503050406030204" pitchFamily="18" charset="0"/>
                      </a:rPr>
                      <m:t>(</m:t>
                    </m:r>
                    <m:func>
                      <m:funcPr>
                        <m:ctrlPr>
                          <a:rPr lang="en-US" b="0" i="1" smtClean="0">
                            <a:solidFill>
                              <a:schemeClr val="accent5">
                                <a:lumMod val="75000"/>
                              </a:schemeClr>
                            </a:solidFill>
                            <a:latin typeface="Cambria Math" panose="02040503050406030204" pitchFamily="18" charset="0"/>
                          </a:rPr>
                        </m:ctrlPr>
                      </m:funcPr>
                      <m:fName>
                        <m:r>
                          <m:rPr>
                            <m:sty m:val="p"/>
                          </m:rPr>
                          <a:rPr lang="en-US" b="0" i="0" smtClean="0">
                            <a:solidFill>
                              <a:schemeClr val="accent5">
                                <a:lumMod val="75000"/>
                              </a:schemeClr>
                            </a:solidFill>
                            <a:latin typeface="Cambria Math" panose="02040503050406030204" pitchFamily="18" charset="0"/>
                          </a:rPr>
                          <m:t>lg</m:t>
                        </m:r>
                      </m:fName>
                      <m:e>
                        <m:r>
                          <a:rPr lang="en-US" b="0" i="1" smtClean="0">
                            <a:solidFill>
                              <a:schemeClr val="accent5">
                                <a:lumMod val="75000"/>
                              </a:schemeClr>
                            </a:solidFill>
                            <a:latin typeface="Cambria Math" panose="02040503050406030204" pitchFamily="18" charset="0"/>
                          </a:rPr>
                          <m:t>𝑉</m:t>
                        </m:r>
                      </m:e>
                    </m:func>
                    <m:r>
                      <a:rPr lang="en-US" b="0" i="1" smtClean="0">
                        <a:solidFill>
                          <a:schemeClr val="accent5">
                            <a:lumMod val="75000"/>
                          </a:schemeClr>
                        </a:solidFill>
                        <a:latin typeface="Cambria Math" panose="02040503050406030204" pitchFamily="18" charset="0"/>
                      </a:rPr>
                      <m:t>)</m:t>
                    </m:r>
                  </m:oMath>
                </a14:m>
                <a:endParaRPr lang="en-ID" dirty="0">
                  <a:solidFill>
                    <a:schemeClr val="accent5">
                      <a:lumMod val="75000"/>
                    </a:schemeClr>
                  </a:solidFill>
                </a:endParaRPr>
              </a:p>
            </p:txBody>
          </p:sp>
        </mc:Choice>
        <mc:Fallback xmlns="">
          <p:sp>
            <p:nvSpPr>
              <p:cNvPr id="8" name="Content Placeholder 4">
                <a:extLst>
                  <a:ext uri="{FF2B5EF4-FFF2-40B4-BE49-F238E27FC236}">
                    <a16:creationId xmlns:a16="http://schemas.microsoft.com/office/drawing/2014/main" id="{626F9588-1953-90D0-852E-77E72EA64829}"/>
                  </a:ext>
                </a:extLst>
              </p:cNvPr>
              <p:cNvSpPr txBox="1">
                <a:spLocks noRot="1" noChangeAspect="1" noMove="1" noResize="1" noEditPoints="1" noAdjustHandles="1" noChangeArrowheads="1" noChangeShapeType="1" noTextEdit="1"/>
              </p:cNvSpPr>
              <p:nvPr/>
            </p:nvSpPr>
            <p:spPr>
              <a:xfrm>
                <a:off x="9406288" y="7997871"/>
                <a:ext cx="7476658" cy="808824"/>
              </a:xfrm>
              <a:prstGeom prst="rect">
                <a:avLst/>
              </a:prstGeom>
              <a:blipFill>
                <a:blip r:embed="rId5"/>
                <a:stretch>
                  <a:fillRect l="-3390" t="-15385" b="-1692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4">
                <a:extLst>
                  <a:ext uri="{FF2B5EF4-FFF2-40B4-BE49-F238E27FC236}">
                    <a16:creationId xmlns:a16="http://schemas.microsoft.com/office/drawing/2014/main" id="{5C20400C-44BD-B88F-5B72-18796BD8D543}"/>
                  </a:ext>
                </a:extLst>
              </p:cNvPr>
              <p:cNvSpPr txBox="1">
                <a:spLocks/>
              </p:cNvSpPr>
              <p:nvPr/>
            </p:nvSpPr>
            <p:spPr>
              <a:xfrm>
                <a:off x="10281023" y="9105657"/>
                <a:ext cx="7476658" cy="80882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ormAutofit fontScale="92500"/>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ID" dirty="0">
                    <a:solidFill>
                      <a:schemeClr val="accent5">
                        <a:lumMod val="75000"/>
                      </a:schemeClr>
                    </a:solidFill>
                  </a:rPr>
                  <a:t>→ </a:t>
                </a:r>
                <a14:m>
                  <m:oMath xmlns:m="http://schemas.openxmlformats.org/officeDocument/2006/math">
                    <m:r>
                      <a:rPr lang="en-US" i="1">
                        <a:solidFill>
                          <a:schemeClr val="accent5">
                            <a:lumMod val="75000"/>
                          </a:schemeClr>
                        </a:solidFill>
                        <a:latin typeface="Cambria Math" panose="02040503050406030204" pitchFamily="18" charset="0"/>
                      </a:rPr>
                      <m:t>𝑂</m:t>
                    </m:r>
                    <m:r>
                      <a:rPr lang="en-US" i="1">
                        <a:solidFill>
                          <a:schemeClr val="accent5">
                            <a:lumMod val="75000"/>
                          </a:schemeClr>
                        </a:solidFill>
                        <a:latin typeface="Cambria Math" panose="02040503050406030204" pitchFamily="18" charset="0"/>
                      </a:rPr>
                      <m:t>(</m:t>
                    </m:r>
                    <m:r>
                      <a:rPr lang="en-US" i="1">
                        <a:solidFill>
                          <a:schemeClr val="accent5">
                            <a:lumMod val="75000"/>
                          </a:schemeClr>
                        </a:solidFill>
                        <a:latin typeface="Cambria Math" panose="02040503050406030204" pitchFamily="18" charset="0"/>
                      </a:rPr>
                      <m:t>𝐸</m:t>
                    </m:r>
                    <m:r>
                      <a:rPr lang="en-US" i="1">
                        <a:solidFill>
                          <a:schemeClr val="accent5">
                            <a:lumMod val="75000"/>
                          </a:schemeClr>
                        </a:solidFill>
                        <a:latin typeface="Cambria Math" panose="02040503050406030204" pitchFamily="18" charset="0"/>
                      </a:rPr>
                      <m:t>)</m:t>
                    </m:r>
                  </m:oMath>
                </a14:m>
                <a:r>
                  <a:rPr lang="en-ID" dirty="0">
                    <a:solidFill>
                      <a:schemeClr val="accent5">
                        <a:lumMod val="75000"/>
                      </a:schemeClr>
                    </a:solidFill>
                  </a:rPr>
                  <a:t> (in total using aggregate)</a:t>
                </a:r>
              </a:p>
            </p:txBody>
          </p:sp>
        </mc:Choice>
        <mc:Fallback xmlns="">
          <p:sp>
            <p:nvSpPr>
              <p:cNvPr id="9" name="Content Placeholder 4">
                <a:extLst>
                  <a:ext uri="{FF2B5EF4-FFF2-40B4-BE49-F238E27FC236}">
                    <a16:creationId xmlns:a16="http://schemas.microsoft.com/office/drawing/2014/main" id="{5C20400C-44BD-B88F-5B72-18796BD8D543}"/>
                  </a:ext>
                </a:extLst>
              </p:cNvPr>
              <p:cNvSpPr txBox="1">
                <a:spLocks noRot="1" noChangeAspect="1" noMove="1" noResize="1" noEditPoints="1" noAdjustHandles="1" noChangeArrowheads="1" noChangeShapeType="1" noTextEdit="1"/>
              </p:cNvSpPr>
              <p:nvPr/>
            </p:nvSpPr>
            <p:spPr>
              <a:xfrm>
                <a:off x="10281023" y="9105657"/>
                <a:ext cx="7476658" cy="808824"/>
              </a:xfrm>
              <a:prstGeom prst="rect">
                <a:avLst/>
              </a:prstGeom>
              <a:blipFill>
                <a:blip r:embed="rId6"/>
                <a:stretch>
                  <a:fillRect l="-3051" t="-15625" b="-1250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4">
                <a:extLst>
                  <a:ext uri="{FF2B5EF4-FFF2-40B4-BE49-F238E27FC236}">
                    <a16:creationId xmlns:a16="http://schemas.microsoft.com/office/drawing/2014/main" id="{68586C38-C8A0-1E5D-743F-D54BB1EF736E}"/>
                  </a:ext>
                </a:extLst>
              </p:cNvPr>
              <p:cNvSpPr txBox="1">
                <a:spLocks/>
              </p:cNvSpPr>
              <p:nvPr/>
            </p:nvSpPr>
            <p:spPr>
              <a:xfrm>
                <a:off x="6428010" y="7359701"/>
                <a:ext cx="7476658" cy="80882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orm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ID" dirty="0">
                    <a:solidFill>
                      <a:schemeClr val="accent5">
                        <a:lumMod val="75000"/>
                      </a:schemeClr>
                    </a:solidFill>
                  </a:rPr>
                  <a:t>→ </a:t>
                </a:r>
                <a14:m>
                  <m:oMath xmlns:m="http://schemas.openxmlformats.org/officeDocument/2006/math">
                    <m:r>
                      <a:rPr lang="en-US" b="0" i="1" smtClean="0">
                        <a:solidFill>
                          <a:schemeClr val="accent5">
                            <a:lumMod val="75000"/>
                          </a:schemeClr>
                        </a:solidFill>
                        <a:latin typeface="Cambria Math" panose="02040503050406030204" pitchFamily="18" charset="0"/>
                      </a:rPr>
                      <m:t>𝑂</m:t>
                    </m:r>
                    <m:r>
                      <a:rPr lang="en-US" b="0" i="1" smtClean="0">
                        <a:solidFill>
                          <a:schemeClr val="accent5">
                            <a:lumMod val="75000"/>
                          </a:schemeClr>
                        </a:solidFill>
                        <a:latin typeface="Cambria Math" panose="02040503050406030204" pitchFamily="18" charset="0"/>
                      </a:rPr>
                      <m:t>(</m:t>
                    </m:r>
                    <m:r>
                      <a:rPr lang="en-US" b="0" i="1" smtClean="0">
                        <a:solidFill>
                          <a:schemeClr val="accent5">
                            <a:lumMod val="75000"/>
                          </a:schemeClr>
                        </a:solidFill>
                        <a:latin typeface="Cambria Math" panose="02040503050406030204" pitchFamily="18" charset="0"/>
                      </a:rPr>
                      <m:t>𝑉</m:t>
                    </m:r>
                    <m:r>
                      <a:rPr lang="en-US" b="0" i="1" smtClean="0">
                        <a:solidFill>
                          <a:schemeClr val="accent5">
                            <a:lumMod val="75000"/>
                          </a:schemeClr>
                        </a:solidFill>
                        <a:latin typeface="Cambria Math" panose="02040503050406030204" pitchFamily="18" charset="0"/>
                      </a:rPr>
                      <m:t>)</m:t>
                    </m:r>
                  </m:oMath>
                </a14:m>
                <a:endParaRPr lang="en-ID" dirty="0">
                  <a:solidFill>
                    <a:schemeClr val="accent5">
                      <a:lumMod val="75000"/>
                    </a:schemeClr>
                  </a:solidFill>
                </a:endParaRPr>
              </a:p>
            </p:txBody>
          </p:sp>
        </mc:Choice>
        <mc:Fallback xmlns="">
          <p:sp>
            <p:nvSpPr>
              <p:cNvPr id="10" name="Content Placeholder 4">
                <a:extLst>
                  <a:ext uri="{FF2B5EF4-FFF2-40B4-BE49-F238E27FC236}">
                    <a16:creationId xmlns:a16="http://schemas.microsoft.com/office/drawing/2014/main" id="{68586C38-C8A0-1E5D-743F-D54BB1EF736E}"/>
                  </a:ext>
                </a:extLst>
              </p:cNvPr>
              <p:cNvSpPr txBox="1">
                <a:spLocks noRot="1" noChangeAspect="1" noMove="1" noResize="1" noEditPoints="1" noAdjustHandles="1" noChangeArrowheads="1" noChangeShapeType="1" noTextEdit="1"/>
              </p:cNvSpPr>
              <p:nvPr/>
            </p:nvSpPr>
            <p:spPr>
              <a:xfrm>
                <a:off x="6428010" y="7359701"/>
                <a:ext cx="7476658" cy="808824"/>
              </a:xfrm>
              <a:prstGeom prst="rect">
                <a:avLst/>
              </a:prstGeom>
              <a:blipFill>
                <a:blip r:embed="rId7"/>
                <a:stretch>
                  <a:fillRect l="-3390" t="-15385" b="-1538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4">
                <a:extLst>
                  <a:ext uri="{FF2B5EF4-FFF2-40B4-BE49-F238E27FC236}">
                    <a16:creationId xmlns:a16="http://schemas.microsoft.com/office/drawing/2014/main" id="{AB624E50-731C-34C0-01F4-750584CC506A}"/>
                  </a:ext>
                </a:extLst>
              </p:cNvPr>
              <p:cNvSpPr txBox="1">
                <a:spLocks/>
              </p:cNvSpPr>
              <p:nvPr/>
            </p:nvSpPr>
            <p:spPr>
              <a:xfrm>
                <a:off x="11849010" y="3748601"/>
                <a:ext cx="7476658" cy="80882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orm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ID" dirty="0">
                    <a:solidFill>
                      <a:schemeClr val="accent5">
                        <a:lumMod val="75000"/>
                      </a:schemeClr>
                    </a:solidFill>
                  </a:rPr>
                  <a:t>Total → </a:t>
                </a:r>
                <a14:m>
                  <m:oMath xmlns:m="http://schemas.openxmlformats.org/officeDocument/2006/math">
                    <m:r>
                      <a:rPr lang="en-US" b="0" i="1" smtClean="0">
                        <a:solidFill>
                          <a:schemeClr val="accent5">
                            <a:lumMod val="75000"/>
                          </a:schemeClr>
                        </a:solidFill>
                        <a:latin typeface="Cambria Math" panose="02040503050406030204" pitchFamily="18" charset="0"/>
                      </a:rPr>
                      <m:t>𝑂</m:t>
                    </m:r>
                    <m:d>
                      <m:dPr>
                        <m:ctrlPr>
                          <a:rPr lang="en-US" b="0" i="1" smtClean="0">
                            <a:solidFill>
                              <a:schemeClr val="accent5">
                                <a:lumMod val="75000"/>
                              </a:schemeClr>
                            </a:solidFill>
                            <a:latin typeface="Cambria Math" panose="02040503050406030204" pitchFamily="18" charset="0"/>
                          </a:rPr>
                        </m:ctrlPr>
                      </m:dPr>
                      <m:e>
                        <m:r>
                          <a:rPr lang="en-US" b="0" i="1" smtClean="0">
                            <a:solidFill>
                              <a:schemeClr val="accent5">
                                <a:lumMod val="75000"/>
                              </a:schemeClr>
                            </a:solidFill>
                            <a:latin typeface="Cambria Math" panose="02040503050406030204" pitchFamily="18" charset="0"/>
                          </a:rPr>
                          <m:t>𝑉</m:t>
                        </m:r>
                        <m:func>
                          <m:funcPr>
                            <m:ctrlPr>
                              <a:rPr lang="en-US" b="0" i="1" smtClean="0">
                                <a:solidFill>
                                  <a:schemeClr val="accent5">
                                    <a:lumMod val="75000"/>
                                  </a:schemeClr>
                                </a:solidFill>
                                <a:latin typeface="Cambria Math" panose="02040503050406030204" pitchFamily="18" charset="0"/>
                              </a:rPr>
                            </m:ctrlPr>
                          </m:funcPr>
                          <m:fName>
                            <m:r>
                              <m:rPr>
                                <m:sty m:val="p"/>
                              </m:rPr>
                              <a:rPr lang="en-US" b="0" i="0" smtClean="0">
                                <a:solidFill>
                                  <a:schemeClr val="accent5">
                                    <a:lumMod val="75000"/>
                                  </a:schemeClr>
                                </a:solidFill>
                                <a:latin typeface="Cambria Math" panose="02040503050406030204" pitchFamily="18" charset="0"/>
                              </a:rPr>
                              <m:t>lg</m:t>
                            </m:r>
                          </m:fName>
                          <m:e>
                            <m:r>
                              <a:rPr lang="en-US" b="0" i="1" smtClean="0">
                                <a:solidFill>
                                  <a:schemeClr val="accent5">
                                    <a:lumMod val="75000"/>
                                  </a:schemeClr>
                                </a:solidFill>
                                <a:latin typeface="Cambria Math" panose="02040503050406030204" pitchFamily="18" charset="0"/>
                              </a:rPr>
                              <m:t>𝑉</m:t>
                            </m:r>
                          </m:e>
                        </m:func>
                        <m:r>
                          <a:rPr lang="en-US" b="0" i="1" smtClean="0">
                            <a:solidFill>
                              <a:schemeClr val="accent5">
                                <a:lumMod val="75000"/>
                              </a:schemeClr>
                            </a:solidFill>
                            <a:latin typeface="Cambria Math" panose="02040503050406030204" pitchFamily="18" charset="0"/>
                          </a:rPr>
                          <m:t>+</m:t>
                        </m:r>
                        <m:r>
                          <a:rPr lang="en-US" b="0" i="1" smtClean="0">
                            <a:solidFill>
                              <a:schemeClr val="accent5">
                                <a:lumMod val="75000"/>
                              </a:schemeClr>
                            </a:solidFill>
                            <a:latin typeface="Cambria Math" panose="02040503050406030204" pitchFamily="18" charset="0"/>
                          </a:rPr>
                          <m:t>𝐸</m:t>
                        </m:r>
                      </m:e>
                    </m:d>
                  </m:oMath>
                </a14:m>
                <a:endParaRPr lang="en-ID" dirty="0">
                  <a:solidFill>
                    <a:schemeClr val="accent5">
                      <a:lumMod val="75000"/>
                    </a:schemeClr>
                  </a:solidFill>
                </a:endParaRPr>
              </a:p>
            </p:txBody>
          </p:sp>
        </mc:Choice>
        <mc:Fallback xmlns="">
          <p:sp>
            <p:nvSpPr>
              <p:cNvPr id="11" name="Content Placeholder 4">
                <a:extLst>
                  <a:ext uri="{FF2B5EF4-FFF2-40B4-BE49-F238E27FC236}">
                    <a16:creationId xmlns:a16="http://schemas.microsoft.com/office/drawing/2014/main" id="{AB624E50-731C-34C0-01F4-750584CC506A}"/>
                  </a:ext>
                </a:extLst>
              </p:cNvPr>
              <p:cNvSpPr txBox="1">
                <a:spLocks noRot="1" noChangeAspect="1" noMove="1" noResize="1" noEditPoints="1" noAdjustHandles="1" noChangeArrowheads="1" noChangeShapeType="1" noTextEdit="1"/>
              </p:cNvSpPr>
              <p:nvPr/>
            </p:nvSpPr>
            <p:spPr>
              <a:xfrm>
                <a:off x="11849010" y="3748601"/>
                <a:ext cx="7476658" cy="808824"/>
              </a:xfrm>
              <a:prstGeom prst="rect">
                <a:avLst/>
              </a:prstGeom>
              <a:blipFill>
                <a:blip r:embed="rId8"/>
                <a:stretch>
                  <a:fillRect l="-3565" t="-15385" b="-2000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3" name="Content Placeholder 4">
            <a:extLst>
              <a:ext uri="{FF2B5EF4-FFF2-40B4-BE49-F238E27FC236}">
                <a16:creationId xmlns:a16="http://schemas.microsoft.com/office/drawing/2014/main" id="{304112B9-5E28-0EAD-AA61-A39AAC389B0B}"/>
              </a:ext>
            </a:extLst>
          </p:cNvPr>
          <p:cNvSpPr txBox="1">
            <a:spLocks/>
          </p:cNvSpPr>
          <p:nvPr/>
        </p:nvSpPr>
        <p:spPr>
          <a:xfrm>
            <a:off x="2167377" y="12078595"/>
            <a:ext cx="7476658" cy="8088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77500" lnSpcReduction="20000"/>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US" dirty="0">
                <a:solidFill>
                  <a:schemeClr val="accent4"/>
                </a:solidFill>
              </a:rPr>
              <a:t>Note that we use amortized analysis here</a:t>
            </a:r>
            <a:endParaRPr lang="en-ID" dirty="0">
              <a:solidFill>
                <a:schemeClr val="accent4"/>
              </a:solidFill>
            </a:endParaRPr>
          </a:p>
        </p:txBody>
      </p:sp>
    </p:spTree>
    <p:extLst>
      <p:ext uri="{BB962C8B-B14F-4D97-AF65-F5344CB8AC3E}">
        <p14:creationId xmlns:p14="http://schemas.microsoft.com/office/powerpoint/2010/main" val="193435207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descr="A white background with black text&#10;&#10;Description automatically generated">
            <a:extLst>
              <a:ext uri="{FF2B5EF4-FFF2-40B4-BE49-F238E27FC236}">
                <a16:creationId xmlns:a16="http://schemas.microsoft.com/office/drawing/2014/main" id="{02A1077A-70F6-160A-81CE-1AA2ED2F0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605" y="3522236"/>
            <a:ext cx="17313291" cy="63099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
        <p:nvSpPr>
          <p:cNvPr id="2" name="Title 1">
            <a:extLst>
              <a:ext uri="{FF2B5EF4-FFF2-40B4-BE49-F238E27FC236}">
                <a16:creationId xmlns:a16="http://schemas.microsoft.com/office/drawing/2014/main" id="{371C4530-5A83-EA59-09F5-45871F1B8EA2}"/>
              </a:ext>
            </a:extLst>
          </p:cNvPr>
          <p:cNvSpPr>
            <a:spLocks noGrp="1"/>
          </p:cNvSpPr>
          <p:nvPr>
            <p:ph type="title"/>
          </p:nvPr>
        </p:nvSpPr>
        <p:spPr/>
        <p:txBody>
          <a:bodyPr>
            <a:normAutofit fontScale="90000"/>
          </a:bodyPr>
          <a:lstStyle/>
          <a:p>
            <a:r>
              <a:rPr lang="en-US" sz="4000" dirty="0"/>
              <a:t>Comparing Bellman ford and Dijkstra algorithm</a:t>
            </a:r>
            <a:br>
              <a:rPr lang="en-US" sz="4000" dirty="0"/>
            </a:br>
            <a:endParaRPr lang="en-US" dirty="0"/>
          </a:p>
        </p:txBody>
      </p:sp>
      <p:sp>
        <p:nvSpPr>
          <p:cNvPr id="3" name="Text Placeholder 2">
            <a:extLst>
              <a:ext uri="{FF2B5EF4-FFF2-40B4-BE49-F238E27FC236}">
                <a16:creationId xmlns:a16="http://schemas.microsoft.com/office/drawing/2014/main" id="{6D471327-5336-35D5-B1CD-DD62DB71DBA8}"/>
              </a:ext>
            </a:extLst>
          </p:cNvPr>
          <p:cNvSpPr>
            <a:spLocks noGrp="1"/>
          </p:cNvSpPr>
          <p:nvPr>
            <p:ph type="body" sz="quarter" idx="10"/>
          </p:nvPr>
        </p:nvSpPr>
        <p:spPr/>
        <p:txBody>
          <a:bodyPr/>
          <a:lstStyle/>
          <a:p>
            <a:r>
              <a:rPr lang="en-US" dirty="0"/>
              <a:t>Bellman-ford analysis</a:t>
            </a:r>
          </a:p>
        </p:txBody>
      </p:sp>
      <p:sp>
        <p:nvSpPr>
          <p:cNvPr id="5" name="Content Placeholder 4">
            <a:extLst>
              <a:ext uri="{FF2B5EF4-FFF2-40B4-BE49-F238E27FC236}">
                <a16:creationId xmlns:a16="http://schemas.microsoft.com/office/drawing/2014/main" id="{3F2BF8FA-9BD7-A865-045B-F6C1D02BDC17}"/>
              </a:ext>
            </a:extLst>
          </p:cNvPr>
          <p:cNvSpPr>
            <a:spLocks noGrp="1"/>
          </p:cNvSpPr>
          <p:nvPr>
            <p:ph sz="quarter" idx="11"/>
          </p:nvPr>
        </p:nvSpPr>
        <p:spPr>
          <a:xfrm>
            <a:off x="2167378" y="10008662"/>
            <a:ext cx="17355518" cy="2042924"/>
          </a:xfrm>
        </p:spPr>
        <p:txBody>
          <a:bodyPr>
            <a:normAutofit/>
          </a:bodyPr>
          <a:lstStyle/>
          <a:p>
            <a:pPr marL="0" indent="0">
              <a:buNone/>
            </a:pPr>
            <a:r>
              <a:rPr lang="en-US" sz="3600" dirty="0"/>
              <a:t>Assume that the graph is represented by adjacency lists.</a:t>
            </a:r>
          </a:p>
        </p:txBody>
      </p:sp>
      <mc:AlternateContent xmlns:mc="http://schemas.openxmlformats.org/markup-compatibility/2006" xmlns:a14="http://schemas.microsoft.com/office/drawing/2010/main">
        <mc:Choice Requires="a14">
          <p:sp>
            <p:nvSpPr>
              <p:cNvPr id="4" name="Content Placeholder 4">
                <a:extLst>
                  <a:ext uri="{FF2B5EF4-FFF2-40B4-BE49-F238E27FC236}">
                    <a16:creationId xmlns:a16="http://schemas.microsoft.com/office/drawing/2014/main" id="{AC1E6305-F290-C5B5-3B6B-990F32305DBD}"/>
                  </a:ext>
                </a:extLst>
              </p:cNvPr>
              <p:cNvSpPr txBox="1">
                <a:spLocks/>
              </p:cNvSpPr>
              <p:nvPr/>
            </p:nvSpPr>
            <p:spPr>
              <a:xfrm>
                <a:off x="10896221" y="4491361"/>
                <a:ext cx="7476658" cy="80882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orm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ID" dirty="0">
                    <a:solidFill>
                      <a:schemeClr val="accent5">
                        <a:lumMod val="75000"/>
                      </a:schemeClr>
                    </a:solidFill>
                  </a:rPr>
                  <a:t>→ </a:t>
                </a:r>
                <a14:m>
                  <m:oMath xmlns:m="http://schemas.openxmlformats.org/officeDocument/2006/math">
                    <m:r>
                      <m:rPr>
                        <m:sty m:val="p"/>
                      </m:rPr>
                      <a:rPr lang="en-US" b="0" i="0" smtClean="0">
                        <a:solidFill>
                          <a:schemeClr val="accent5">
                            <a:lumMod val="75000"/>
                          </a:schemeClr>
                        </a:solidFill>
                        <a:latin typeface="Cambria Math" panose="02040503050406030204" pitchFamily="18" charset="0"/>
                      </a:rPr>
                      <m:t>Θ</m:t>
                    </m:r>
                    <m:r>
                      <a:rPr lang="en-US" b="0" i="1" smtClean="0">
                        <a:solidFill>
                          <a:schemeClr val="accent5">
                            <a:lumMod val="75000"/>
                          </a:schemeClr>
                        </a:solidFill>
                        <a:latin typeface="Cambria Math" panose="02040503050406030204" pitchFamily="18" charset="0"/>
                      </a:rPr>
                      <m:t>(</m:t>
                    </m:r>
                    <m:r>
                      <a:rPr lang="en-US" b="0" i="1" smtClean="0">
                        <a:solidFill>
                          <a:schemeClr val="accent5">
                            <a:lumMod val="75000"/>
                          </a:schemeClr>
                        </a:solidFill>
                        <a:latin typeface="Cambria Math" panose="02040503050406030204" pitchFamily="18" charset="0"/>
                      </a:rPr>
                      <m:t>𝑉</m:t>
                    </m:r>
                    <m:r>
                      <a:rPr lang="en-US" b="0" i="1" smtClean="0">
                        <a:solidFill>
                          <a:schemeClr val="accent5">
                            <a:lumMod val="75000"/>
                          </a:schemeClr>
                        </a:solidFill>
                        <a:latin typeface="Cambria Math" panose="02040503050406030204" pitchFamily="18" charset="0"/>
                      </a:rPr>
                      <m:t>)</m:t>
                    </m:r>
                  </m:oMath>
                </a14:m>
                <a:endParaRPr lang="en-ID" dirty="0">
                  <a:solidFill>
                    <a:schemeClr val="accent5">
                      <a:lumMod val="75000"/>
                    </a:schemeClr>
                  </a:solidFill>
                </a:endParaRPr>
              </a:p>
            </p:txBody>
          </p:sp>
        </mc:Choice>
        <mc:Fallback xmlns="">
          <p:sp>
            <p:nvSpPr>
              <p:cNvPr id="4" name="Content Placeholder 4">
                <a:extLst>
                  <a:ext uri="{FF2B5EF4-FFF2-40B4-BE49-F238E27FC236}">
                    <a16:creationId xmlns:a16="http://schemas.microsoft.com/office/drawing/2014/main" id="{AC1E6305-F290-C5B5-3B6B-990F32305DBD}"/>
                  </a:ext>
                </a:extLst>
              </p:cNvPr>
              <p:cNvSpPr txBox="1">
                <a:spLocks noRot="1" noChangeAspect="1" noMove="1" noResize="1" noEditPoints="1" noAdjustHandles="1" noChangeArrowheads="1" noChangeShapeType="1" noTextEdit="1"/>
              </p:cNvSpPr>
              <p:nvPr/>
            </p:nvSpPr>
            <p:spPr>
              <a:xfrm>
                <a:off x="10896221" y="4491361"/>
                <a:ext cx="7476658" cy="808824"/>
              </a:xfrm>
              <a:prstGeom prst="rect">
                <a:avLst/>
              </a:prstGeom>
              <a:blipFill>
                <a:blip r:embed="rId3"/>
                <a:stretch>
                  <a:fillRect l="-3390" t="-15385" b="-1538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4">
                <a:extLst>
                  <a:ext uri="{FF2B5EF4-FFF2-40B4-BE49-F238E27FC236}">
                    <a16:creationId xmlns:a16="http://schemas.microsoft.com/office/drawing/2014/main" id="{68586C38-C8A0-1E5D-743F-D54BB1EF736E}"/>
                  </a:ext>
                </a:extLst>
              </p:cNvPr>
              <p:cNvSpPr txBox="1">
                <a:spLocks/>
              </p:cNvSpPr>
              <p:nvPr/>
            </p:nvSpPr>
            <p:spPr>
              <a:xfrm>
                <a:off x="9121944" y="7000378"/>
                <a:ext cx="7476658" cy="80882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orm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ID" dirty="0">
                    <a:solidFill>
                      <a:schemeClr val="accent5">
                        <a:lumMod val="75000"/>
                      </a:schemeClr>
                    </a:solidFill>
                  </a:rPr>
                  <a:t>→ </a:t>
                </a:r>
                <a14:m>
                  <m:oMath xmlns:m="http://schemas.openxmlformats.org/officeDocument/2006/math">
                    <m:r>
                      <a:rPr lang="en-US" b="0" i="1" smtClean="0">
                        <a:solidFill>
                          <a:schemeClr val="accent5">
                            <a:lumMod val="75000"/>
                          </a:schemeClr>
                        </a:solidFill>
                        <a:latin typeface="Cambria Math" panose="02040503050406030204" pitchFamily="18" charset="0"/>
                      </a:rPr>
                      <m:t>𝑂</m:t>
                    </m:r>
                    <m:d>
                      <m:dPr>
                        <m:ctrlPr>
                          <a:rPr lang="en-US" b="0" i="1" smtClean="0">
                            <a:solidFill>
                              <a:schemeClr val="accent5">
                                <a:lumMod val="75000"/>
                              </a:schemeClr>
                            </a:solidFill>
                            <a:latin typeface="Cambria Math" panose="02040503050406030204" pitchFamily="18" charset="0"/>
                          </a:rPr>
                        </m:ctrlPr>
                      </m:dPr>
                      <m:e>
                        <m:r>
                          <a:rPr lang="en-US" b="0" i="1" smtClean="0">
                            <a:solidFill>
                              <a:schemeClr val="accent5">
                                <a:lumMod val="75000"/>
                              </a:schemeClr>
                            </a:solidFill>
                            <a:latin typeface="Cambria Math" panose="02040503050406030204" pitchFamily="18" charset="0"/>
                          </a:rPr>
                          <m:t>𝑉</m:t>
                        </m:r>
                        <m:r>
                          <a:rPr lang="en-US" b="0" i="1" smtClean="0">
                            <a:solidFill>
                              <a:schemeClr val="accent5">
                                <a:lumMod val="75000"/>
                              </a:schemeClr>
                            </a:solidFill>
                            <a:latin typeface="Cambria Math" panose="02040503050406030204" pitchFamily="18" charset="0"/>
                          </a:rPr>
                          <m:t>+</m:t>
                        </m:r>
                        <m:r>
                          <a:rPr lang="en-US" b="0" i="1" smtClean="0">
                            <a:solidFill>
                              <a:schemeClr val="accent5">
                                <a:lumMod val="75000"/>
                              </a:schemeClr>
                            </a:solidFill>
                            <a:latin typeface="Cambria Math" panose="02040503050406030204" pitchFamily="18" charset="0"/>
                          </a:rPr>
                          <m:t>𝐸</m:t>
                        </m:r>
                      </m:e>
                    </m:d>
                    <m:r>
                      <a:rPr lang="en-US" b="0" i="1" smtClean="0">
                        <a:solidFill>
                          <a:schemeClr val="accent5">
                            <a:lumMod val="75000"/>
                          </a:schemeClr>
                        </a:solidFill>
                        <a:latin typeface="Cambria Math" panose="02040503050406030204" pitchFamily="18" charset="0"/>
                      </a:rPr>
                      <m:t> </m:t>
                    </m:r>
                  </m:oMath>
                </a14:m>
                <a:r>
                  <a:rPr lang="en-ID" dirty="0">
                    <a:solidFill>
                      <a:schemeClr val="accent5">
                        <a:lumMod val="75000"/>
                      </a:schemeClr>
                    </a:solidFill>
                  </a:rPr>
                  <a:t>(in total)</a:t>
                </a:r>
              </a:p>
            </p:txBody>
          </p:sp>
        </mc:Choice>
        <mc:Fallback xmlns="">
          <p:sp>
            <p:nvSpPr>
              <p:cNvPr id="10" name="Content Placeholder 4">
                <a:extLst>
                  <a:ext uri="{FF2B5EF4-FFF2-40B4-BE49-F238E27FC236}">
                    <a16:creationId xmlns:a16="http://schemas.microsoft.com/office/drawing/2014/main" id="{68586C38-C8A0-1E5D-743F-D54BB1EF736E}"/>
                  </a:ext>
                </a:extLst>
              </p:cNvPr>
              <p:cNvSpPr txBox="1">
                <a:spLocks noRot="1" noChangeAspect="1" noMove="1" noResize="1" noEditPoints="1" noAdjustHandles="1" noChangeArrowheads="1" noChangeShapeType="1" noTextEdit="1"/>
              </p:cNvSpPr>
              <p:nvPr/>
            </p:nvSpPr>
            <p:spPr>
              <a:xfrm>
                <a:off x="9121944" y="7000378"/>
                <a:ext cx="7476658" cy="808824"/>
              </a:xfrm>
              <a:prstGeom prst="rect">
                <a:avLst/>
              </a:prstGeom>
              <a:blipFill>
                <a:blip r:embed="rId4"/>
                <a:stretch>
                  <a:fillRect l="-3559" t="-17188" b="-2187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4">
                <a:extLst>
                  <a:ext uri="{FF2B5EF4-FFF2-40B4-BE49-F238E27FC236}">
                    <a16:creationId xmlns:a16="http://schemas.microsoft.com/office/drawing/2014/main" id="{AB624E50-731C-34C0-01F4-750584CC506A}"/>
                  </a:ext>
                </a:extLst>
              </p:cNvPr>
              <p:cNvSpPr txBox="1">
                <a:spLocks/>
              </p:cNvSpPr>
              <p:nvPr/>
            </p:nvSpPr>
            <p:spPr>
              <a:xfrm>
                <a:off x="12860273" y="3698697"/>
                <a:ext cx="7476658" cy="80882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orm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ID" dirty="0">
                    <a:solidFill>
                      <a:schemeClr val="accent5">
                        <a:lumMod val="75000"/>
                      </a:schemeClr>
                    </a:solidFill>
                  </a:rPr>
                  <a:t>Total → </a:t>
                </a:r>
                <a14:m>
                  <m:oMath xmlns:m="http://schemas.openxmlformats.org/officeDocument/2006/math">
                    <m:r>
                      <a:rPr lang="en-US" b="0" i="1" smtClean="0">
                        <a:solidFill>
                          <a:schemeClr val="accent5">
                            <a:lumMod val="75000"/>
                          </a:schemeClr>
                        </a:solidFill>
                        <a:latin typeface="Cambria Math" panose="02040503050406030204" pitchFamily="18" charset="0"/>
                      </a:rPr>
                      <m:t>𝑂</m:t>
                    </m:r>
                    <m:d>
                      <m:dPr>
                        <m:ctrlPr>
                          <a:rPr lang="en-US" b="0" i="1" smtClean="0">
                            <a:solidFill>
                              <a:schemeClr val="accent5">
                                <a:lumMod val="75000"/>
                              </a:schemeClr>
                            </a:solidFill>
                            <a:latin typeface="Cambria Math" panose="02040503050406030204" pitchFamily="18" charset="0"/>
                          </a:rPr>
                        </m:ctrlPr>
                      </m:dPr>
                      <m:e>
                        <m:sSup>
                          <m:sSupPr>
                            <m:ctrlPr>
                              <a:rPr lang="en-US" b="0" i="1" smtClean="0">
                                <a:solidFill>
                                  <a:schemeClr val="accent5">
                                    <a:lumMod val="75000"/>
                                  </a:schemeClr>
                                </a:solidFill>
                                <a:latin typeface="Cambria Math" panose="02040503050406030204" pitchFamily="18" charset="0"/>
                              </a:rPr>
                            </m:ctrlPr>
                          </m:sSupPr>
                          <m:e>
                            <m:r>
                              <a:rPr lang="en-US" b="0" i="1" smtClean="0">
                                <a:solidFill>
                                  <a:schemeClr val="accent5">
                                    <a:lumMod val="75000"/>
                                  </a:schemeClr>
                                </a:solidFill>
                                <a:latin typeface="Cambria Math" panose="02040503050406030204" pitchFamily="18" charset="0"/>
                              </a:rPr>
                              <m:t>𝑉</m:t>
                            </m:r>
                          </m:e>
                          <m:sup>
                            <m:r>
                              <a:rPr lang="en-US" b="0" i="1" smtClean="0">
                                <a:solidFill>
                                  <a:schemeClr val="accent5">
                                    <a:lumMod val="75000"/>
                                  </a:schemeClr>
                                </a:solidFill>
                                <a:latin typeface="Cambria Math" panose="02040503050406030204" pitchFamily="18" charset="0"/>
                              </a:rPr>
                              <m:t>2</m:t>
                            </m:r>
                          </m:sup>
                        </m:sSup>
                        <m:r>
                          <a:rPr lang="en-US" b="0" i="1" smtClean="0">
                            <a:solidFill>
                              <a:schemeClr val="accent5">
                                <a:lumMod val="75000"/>
                              </a:schemeClr>
                            </a:solidFill>
                            <a:latin typeface="Cambria Math" panose="02040503050406030204" pitchFamily="18" charset="0"/>
                          </a:rPr>
                          <m:t>+</m:t>
                        </m:r>
                        <m:r>
                          <a:rPr lang="en-US" b="0" i="1" smtClean="0">
                            <a:solidFill>
                              <a:schemeClr val="accent5">
                                <a:lumMod val="75000"/>
                              </a:schemeClr>
                            </a:solidFill>
                            <a:latin typeface="Cambria Math" panose="02040503050406030204" pitchFamily="18" charset="0"/>
                          </a:rPr>
                          <m:t>𝑉𝐸</m:t>
                        </m:r>
                      </m:e>
                    </m:d>
                  </m:oMath>
                </a14:m>
                <a:endParaRPr lang="en-ID" dirty="0">
                  <a:solidFill>
                    <a:schemeClr val="accent5">
                      <a:lumMod val="75000"/>
                    </a:schemeClr>
                  </a:solidFill>
                </a:endParaRPr>
              </a:p>
            </p:txBody>
          </p:sp>
        </mc:Choice>
        <mc:Fallback xmlns="">
          <p:sp>
            <p:nvSpPr>
              <p:cNvPr id="11" name="Content Placeholder 4">
                <a:extLst>
                  <a:ext uri="{FF2B5EF4-FFF2-40B4-BE49-F238E27FC236}">
                    <a16:creationId xmlns:a16="http://schemas.microsoft.com/office/drawing/2014/main" id="{AB624E50-731C-34C0-01F4-750584CC506A}"/>
                  </a:ext>
                </a:extLst>
              </p:cNvPr>
              <p:cNvSpPr txBox="1">
                <a:spLocks noRot="1" noChangeAspect="1" noMove="1" noResize="1" noEditPoints="1" noAdjustHandles="1" noChangeArrowheads="1" noChangeShapeType="1" noTextEdit="1"/>
              </p:cNvSpPr>
              <p:nvPr/>
            </p:nvSpPr>
            <p:spPr>
              <a:xfrm>
                <a:off x="12860273" y="3698697"/>
                <a:ext cx="7476658" cy="808824"/>
              </a:xfrm>
              <a:prstGeom prst="rect">
                <a:avLst/>
              </a:prstGeom>
              <a:blipFill>
                <a:blip r:embed="rId5"/>
                <a:stretch>
                  <a:fillRect l="-3390" t="-17188" b="-2187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4">
                <a:extLst>
                  <a:ext uri="{FF2B5EF4-FFF2-40B4-BE49-F238E27FC236}">
                    <a16:creationId xmlns:a16="http://schemas.microsoft.com/office/drawing/2014/main" id="{424C1143-4118-2AC3-8BC0-69B35F8DFA17}"/>
                  </a:ext>
                </a:extLst>
              </p:cNvPr>
              <p:cNvSpPr txBox="1">
                <a:spLocks/>
              </p:cNvSpPr>
              <p:nvPr/>
            </p:nvSpPr>
            <p:spPr>
              <a:xfrm>
                <a:off x="10259909" y="5755578"/>
                <a:ext cx="7476658" cy="80882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orm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ID" dirty="0">
                    <a:solidFill>
                      <a:schemeClr val="accent5">
                        <a:lumMod val="75000"/>
                      </a:schemeClr>
                    </a:solidFill>
                  </a:rPr>
                  <a:t>→ </a:t>
                </a:r>
                <a14:m>
                  <m:oMath xmlns:m="http://schemas.openxmlformats.org/officeDocument/2006/math">
                    <m:r>
                      <m:rPr>
                        <m:sty m:val="p"/>
                      </m:rPr>
                      <a:rPr lang="en-US" b="0" i="0" smtClean="0">
                        <a:solidFill>
                          <a:schemeClr val="accent5">
                            <a:lumMod val="75000"/>
                          </a:schemeClr>
                        </a:solidFill>
                        <a:latin typeface="Cambria Math" panose="02040503050406030204" pitchFamily="18" charset="0"/>
                      </a:rPr>
                      <m:t>Θ</m:t>
                    </m:r>
                    <m:r>
                      <a:rPr lang="en-US" b="0" i="1" smtClean="0">
                        <a:solidFill>
                          <a:schemeClr val="accent5">
                            <a:lumMod val="75000"/>
                          </a:schemeClr>
                        </a:solidFill>
                        <a:latin typeface="Cambria Math" panose="02040503050406030204" pitchFamily="18" charset="0"/>
                      </a:rPr>
                      <m:t>(</m:t>
                    </m:r>
                    <m:r>
                      <a:rPr lang="en-US" b="0" i="1" smtClean="0">
                        <a:solidFill>
                          <a:schemeClr val="accent5">
                            <a:lumMod val="75000"/>
                          </a:schemeClr>
                        </a:solidFill>
                        <a:latin typeface="Cambria Math" panose="02040503050406030204" pitchFamily="18" charset="0"/>
                      </a:rPr>
                      <m:t>𝑉</m:t>
                    </m:r>
                    <m:r>
                      <a:rPr lang="en-US" b="0" i="1" smtClean="0">
                        <a:solidFill>
                          <a:schemeClr val="accent5">
                            <a:lumMod val="75000"/>
                          </a:schemeClr>
                        </a:solidFill>
                        <a:latin typeface="Cambria Math" panose="02040503050406030204" pitchFamily="18" charset="0"/>
                      </a:rPr>
                      <m:t>+</m:t>
                    </m:r>
                    <m:r>
                      <a:rPr lang="en-US" b="0" i="1" smtClean="0">
                        <a:solidFill>
                          <a:schemeClr val="accent5">
                            <a:lumMod val="75000"/>
                          </a:schemeClr>
                        </a:solidFill>
                        <a:latin typeface="Cambria Math" panose="02040503050406030204" pitchFamily="18" charset="0"/>
                      </a:rPr>
                      <m:t>𝐸</m:t>
                    </m:r>
                    <m:r>
                      <a:rPr lang="en-US" b="0" i="1" smtClean="0">
                        <a:solidFill>
                          <a:schemeClr val="accent5">
                            <a:lumMod val="75000"/>
                          </a:schemeClr>
                        </a:solidFill>
                        <a:latin typeface="Cambria Math" panose="02040503050406030204" pitchFamily="18" charset="0"/>
                      </a:rPr>
                      <m:t>)</m:t>
                    </m:r>
                  </m:oMath>
                </a14:m>
                <a:endParaRPr lang="en-ID" dirty="0">
                  <a:solidFill>
                    <a:schemeClr val="accent5">
                      <a:lumMod val="75000"/>
                    </a:schemeClr>
                  </a:solidFill>
                </a:endParaRPr>
              </a:p>
            </p:txBody>
          </p:sp>
        </mc:Choice>
        <mc:Fallback xmlns="">
          <p:sp>
            <p:nvSpPr>
              <p:cNvPr id="14" name="Content Placeholder 4">
                <a:extLst>
                  <a:ext uri="{FF2B5EF4-FFF2-40B4-BE49-F238E27FC236}">
                    <a16:creationId xmlns:a16="http://schemas.microsoft.com/office/drawing/2014/main" id="{424C1143-4118-2AC3-8BC0-69B35F8DFA17}"/>
                  </a:ext>
                </a:extLst>
              </p:cNvPr>
              <p:cNvSpPr txBox="1">
                <a:spLocks noRot="1" noChangeAspect="1" noMove="1" noResize="1" noEditPoints="1" noAdjustHandles="1" noChangeArrowheads="1" noChangeShapeType="1" noTextEdit="1"/>
              </p:cNvSpPr>
              <p:nvPr/>
            </p:nvSpPr>
            <p:spPr>
              <a:xfrm>
                <a:off x="10259909" y="5755578"/>
                <a:ext cx="7476658" cy="808824"/>
              </a:xfrm>
              <a:prstGeom prst="rect">
                <a:avLst/>
              </a:prstGeom>
              <a:blipFill>
                <a:blip r:embed="rId6"/>
                <a:stretch>
                  <a:fillRect l="-3390" t="-15625" b="-1718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4">
                <a:extLst>
                  <a:ext uri="{FF2B5EF4-FFF2-40B4-BE49-F238E27FC236}">
                    <a16:creationId xmlns:a16="http://schemas.microsoft.com/office/drawing/2014/main" id="{D8D0F06D-723D-A07D-B227-1243F4908551}"/>
                  </a:ext>
                </a:extLst>
              </p:cNvPr>
              <p:cNvSpPr txBox="1">
                <a:spLocks/>
              </p:cNvSpPr>
              <p:nvPr/>
            </p:nvSpPr>
            <p:spPr>
              <a:xfrm>
                <a:off x="8163877" y="5126022"/>
                <a:ext cx="7476658" cy="80882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orm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ID" dirty="0">
                    <a:solidFill>
                      <a:schemeClr val="accent5">
                        <a:lumMod val="75000"/>
                      </a:schemeClr>
                    </a:solidFill>
                  </a:rPr>
                  <a:t>→ </a:t>
                </a:r>
                <a14:m>
                  <m:oMath xmlns:m="http://schemas.openxmlformats.org/officeDocument/2006/math">
                    <m:r>
                      <m:rPr>
                        <m:sty m:val="p"/>
                      </m:rPr>
                      <a:rPr lang="en-US" b="0" i="0" smtClean="0">
                        <a:solidFill>
                          <a:schemeClr val="accent5">
                            <a:lumMod val="75000"/>
                          </a:schemeClr>
                        </a:solidFill>
                        <a:latin typeface="Cambria Math" panose="02040503050406030204" pitchFamily="18" charset="0"/>
                      </a:rPr>
                      <m:t>Θ</m:t>
                    </m:r>
                    <m:r>
                      <a:rPr lang="en-US" b="0" i="1" smtClean="0">
                        <a:solidFill>
                          <a:schemeClr val="accent5">
                            <a:lumMod val="75000"/>
                          </a:schemeClr>
                        </a:solidFill>
                        <a:latin typeface="Cambria Math" panose="02040503050406030204" pitchFamily="18" charset="0"/>
                      </a:rPr>
                      <m:t>(</m:t>
                    </m:r>
                    <m:r>
                      <a:rPr lang="en-US" b="0" i="1" smtClean="0">
                        <a:solidFill>
                          <a:schemeClr val="accent5">
                            <a:lumMod val="75000"/>
                          </a:schemeClr>
                        </a:solidFill>
                        <a:latin typeface="Cambria Math" panose="02040503050406030204" pitchFamily="18" charset="0"/>
                      </a:rPr>
                      <m:t>𝑉</m:t>
                    </m:r>
                    <m:r>
                      <a:rPr lang="en-US" b="0" i="1" smtClean="0">
                        <a:solidFill>
                          <a:schemeClr val="accent5">
                            <a:lumMod val="75000"/>
                          </a:schemeClr>
                        </a:solidFill>
                        <a:latin typeface="Cambria Math" panose="02040503050406030204" pitchFamily="18" charset="0"/>
                      </a:rPr>
                      <m:t>)</m:t>
                    </m:r>
                  </m:oMath>
                </a14:m>
                <a:endParaRPr lang="en-ID" dirty="0">
                  <a:solidFill>
                    <a:schemeClr val="accent5">
                      <a:lumMod val="75000"/>
                    </a:schemeClr>
                  </a:solidFill>
                </a:endParaRPr>
              </a:p>
            </p:txBody>
          </p:sp>
        </mc:Choice>
        <mc:Fallback xmlns="">
          <p:sp>
            <p:nvSpPr>
              <p:cNvPr id="15" name="Content Placeholder 4">
                <a:extLst>
                  <a:ext uri="{FF2B5EF4-FFF2-40B4-BE49-F238E27FC236}">
                    <a16:creationId xmlns:a16="http://schemas.microsoft.com/office/drawing/2014/main" id="{D8D0F06D-723D-A07D-B227-1243F4908551}"/>
                  </a:ext>
                </a:extLst>
              </p:cNvPr>
              <p:cNvSpPr txBox="1">
                <a:spLocks noRot="1" noChangeAspect="1" noMove="1" noResize="1" noEditPoints="1" noAdjustHandles="1" noChangeArrowheads="1" noChangeShapeType="1" noTextEdit="1"/>
              </p:cNvSpPr>
              <p:nvPr/>
            </p:nvSpPr>
            <p:spPr>
              <a:xfrm>
                <a:off x="8163877" y="5126022"/>
                <a:ext cx="7476658" cy="808824"/>
              </a:xfrm>
              <a:prstGeom prst="rect">
                <a:avLst/>
              </a:prstGeom>
              <a:blipFill>
                <a:blip r:embed="rId7"/>
                <a:stretch>
                  <a:fillRect l="-3390" t="-15385" b="-1692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4">
                <a:extLst>
                  <a:ext uri="{FF2B5EF4-FFF2-40B4-BE49-F238E27FC236}">
                    <a16:creationId xmlns:a16="http://schemas.microsoft.com/office/drawing/2014/main" id="{F13CA03C-50C2-DD1D-4260-F7B9EAA0C2FE}"/>
                  </a:ext>
                </a:extLst>
              </p:cNvPr>
              <p:cNvSpPr txBox="1">
                <a:spLocks/>
              </p:cNvSpPr>
              <p:nvPr/>
            </p:nvSpPr>
            <p:spPr>
              <a:xfrm>
                <a:off x="14156498" y="4427220"/>
                <a:ext cx="7476658" cy="80882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orm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buNone/>
                </a:pPr>
                <a:r>
                  <a:rPr lang="en-ID" dirty="0">
                    <a:solidFill>
                      <a:schemeClr val="accent5">
                        <a:lumMod val="75000"/>
                      </a:schemeClr>
                    </a:solidFill>
                  </a:rPr>
                  <a:t>→ </a:t>
                </a:r>
                <a14:m>
                  <m:oMath xmlns:m="http://schemas.openxmlformats.org/officeDocument/2006/math">
                    <m:r>
                      <a:rPr lang="en-US" b="0" i="1" smtClean="0">
                        <a:solidFill>
                          <a:schemeClr val="accent5">
                            <a:lumMod val="75000"/>
                          </a:schemeClr>
                        </a:solidFill>
                        <a:latin typeface="Cambria Math" panose="02040503050406030204" pitchFamily="18" charset="0"/>
                      </a:rPr>
                      <m:t>𝑂</m:t>
                    </m:r>
                    <m:d>
                      <m:dPr>
                        <m:ctrlPr>
                          <a:rPr lang="en-US" b="0" i="1" smtClean="0">
                            <a:solidFill>
                              <a:schemeClr val="accent5">
                                <a:lumMod val="75000"/>
                              </a:schemeClr>
                            </a:solidFill>
                            <a:latin typeface="Cambria Math" panose="02040503050406030204" pitchFamily="18" charset="0"/>
                          </a:rPr>
                        </m:ctrlPr>
                      </m:dPr>
                      <m:e>
                        <m:r>
                          <a:rPr lang="en-US" b="0" i="1" smtClean="0">
                            <a:solidFill>
                              <a:schemeClr val="accent5">
                                <a:lumMod val="75000"/>
                              </a:schemeClr>
                            </a:solidFill>
                            <a:latin typeface="Cambria Math" panose="02040503050406030204" pitchFamily="18" charset="0"/>
                          </a:rPr>
                          <m:t>𝑉𝐸</m:t>
                        </m:r>
                      </m:e>
                    </m:d>
                  </m:oMath>
                </a14:m>
                <a:r>
                  <a:rPr lang="en-ID" dirty="0">
                    <a:solidFill>
                      <a:schemeClr val="accent5">
                        <a:lumMod val="75000"/>
                      </a:schemeClr>
                    </a:solidFill>
                  </a:rPr>
                  <a:t> if </a:t>
                </a:r>
                <a14:m>
                  <m:oMath xmlns:m="http://schemas.openxmlformats.org/officeDocument/2006/math">
                    <m:d>
                      <m:dPr>
                        <m:begChr m:val="|"/>
                        <m:endChr m:val="|"/>
                        <m:ctrlPr>
                          <a:rPr lang="en-US" i="1">
                            <a:solidFill>
                              <a:schemeClr val="accent5">
                                <a:lumMod val="75000"/>
                              </a:schemeClr>
                            </a:solidFill>
                            <a:latin typeface="Cambria Math" panose="02040503050406030204" pitchFamily="18" charset="0"/>
                          </a:rPr>
                        </m:ctrlPr>
                      </m:dPr>
                      <m:e>
                        <m:r>
                          <a:rPr lang="en-US" i="1">
                            <a:solidFill>
                              <a:schemeClr val="accent5">
                                <a:lumMod val="75000"/>
                              </a:schemeClr>
                            </a:solidFill>
                            <a:latin typeface="Cambria Math" panose="02040503050406030204" pitchFamily="18" charset="0"/>
                          </a:rPr>
                          <m:t>𝐸</m:t>
                        </m:r>
                      </m:e>
                    </m:d>
                    <m:r>
                      <a:rPr lang="en-US" i="1">
                        <a:solidFill>
                          <a:schemeClr val="accent5">
                            <a:lumMod val="75000"/>
                          </a:schemeClr>
                        </a:solidFill>
                        <a:latin typeface="Cambria Math" panose="02040503050406030204" pitchFamily="18" charset="0"/>
                      </a:rPr>
                      <m:t>=</m:t>
                    </m:r>
                    <m:r>
                      <m:rPr>
                        <m:sty m:val="p"/>
                      </m:rPr>
                      <a:rPr lang="en-US">
                        <a:solidFill>
                          <a:schemeClr val="accent5">
                            <a:lumMod val="75000"/>
                          </a:schemeClr>
                        </a:solidFill>
                        <a:latin typeface="Cambria Math" panose="02040503050406030204" pitchFamily="18" charset="0"/>
                      </a:rPr>
                      <m:t>Ω</m:t>
                    </m:r>
                    <m:r>
                      <a:rPr lang="en-US">
                        <a:solidFill>
                          <a:schemeClr val="accent5">
                            <a:lumMod val="75000"/>
                          </a:schemeClr>
                        </a:solidFill>
                        <a:latin typeface="Cambria Math" panose="02040503050406030204" pitchFamily="18" charset="0"/>
                      </a:rPr>
                      <m:t>(</m:t>
                    </m:r>
                    <m:r>
                      <a:rPr lang="en-US" i="1">
                        <a:solidFill>
                          <a:schemeClr val="accent5">
                            <a:lumMod val="75000"/>
                          </a:schemeClr>
                        </a:solidFill>
                        <a:latin typeface="Cambria Math" panose="02040503050406030204" pitchFamily="18" charset="0"/>
                      </a:rPr>
                      <m:t>𝑉</m:t>
                    </m:r>
                    <m:r>
                      <a:rPr lang="en-US" i="1">
                        <a:solidFill>
                          <a:schemeClr val="accent5">
                            <a:lumMod val="75000"/>
                          </a:schemeClr>
                        </a:solidFill>
                        <a:latin typeface="Cambria Math" panose="02040503050406030204" pitchFamily="18" charset="0"/>
                      </a:rPr>
                      <m:t>)</m:t>
                    </m:r>
                  </m:oMath>
                </a14:m>
                <a:r>
                  <a:rPr lang="en-ID" dirty="0">
                    <a:solidFill>
                      <a:schemeClr val="accent5">
                        <a:lumMod val="75000"/>
                      </a:schemeClr>
                    </a:solidFill>
                  </a:rPr>
                  <a:t> </a:t>
                </a:r>
              </a:p>
            </p:txBody>
          </p:sp>
        </mc:Choice>
        <mc:Fallback xmlns="">
          <p:sp>
            <p:nvSpPr>
              <p:cNvPr id="16" name="Content Placeholder 4">
                <a:extLst>
                  <a:ext uri="{FF2B5EF4-FFF2-40B4-BE49-F238E27FC236}">
                    <a16:creationId xmlns:a16="http://schemas.microsoft.com/office/drawing/2014/main" id="{F13CA03C-50C2-DD1D-4260-F7B9EAA0C2FE}"/>
                  </a:ext>
                </a:extLst>
              </p:cNvPr>
              <p:cNvSpPr txBox="1">
                <a:spLocks noRot="1" noChangeAspect="1" noMove="1" noResize="1" noEditPoints="1" noAdjustHandles="1" noChangeArrowheads="1" noChangeShapeType="1" noTextEdit="1"/>
              </p:cNvSpPr>
              <p:nvPr/>
            </p:nvSpPr>
            <p:spPr>
              <a:xfrm>
                <a:off x="14156498" y="4427220"/>
                <a:ext cx="7476658" cy="808824"/>
              </a:xfrm>
              <a:prstGeom prst="rect">
                <a:avLst/>
              </a:prstGeom>
              <a:blipFill>
                <a:blip r:embed="rId8"/>
                <a:stretch>
                  <a:fillRect l="-3390" t="-15385" b="-2000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extLst>
      <p:ext uri="{BB962C8B-B14F-4D97-AF65-F5344CB8AC3E}">
        <p14:creationId xmlns:p14="http://schemas.microsoft.com/office/powerpoint/2010/main" val="227858615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C4530-5A83-EA59-09F5-45871F1B8EA2}"/>
              </a:ext>
            </a:extLst>
          </p:cNvPr>
          <p:cNvSpPr>
            <a:spLocks noGrp="1"/>
          </p:cNvSpPr>
          <p:nvPr>
            <p:ph type="title"/>
          </p:nvPr>
        </p:nvSpPr>
        <p:spPr/>
        <p:txBody>
          <a:bodyPr>
            <a:normAutofit fontScale="90000"/>
          </a:bodyPr>
          <a:lstStyle/>
          <a:p>
            <a:r>
              <a:rPr lang="en-US" sz="4000" dirty="0"/>
              <a:t>Comparing Bellman ford and Dijkstra algorithm</a:t>
            </a:r>
            <a:br>
              <a:rPr lang="en-US" sz="4000" dirty="0"/>
            </a:br>
            <a:endParaRPr lang="en-US" dirty="0"/>
          </a:p>
        </p:txBody>
      </p:sp>
      <p:sp>
        <p:nvSpPr>
          <p:cNvPr id="5" name="Content Placeholder 4">
            <a:extLst>
              <a:ext uri="{FF2B5EF4-FFF2-40B4-BE49-F238E27FC236}">
                <a16:creationId xmlns:a16="http://schemas.microsoft.com/office/drawing/2014/main" id="{3F2BF8FA-9BD7-A865-045B-F6C1D02BDC17}"/>
              </a:ext>
            </a:extLst>
          </p:cNvPr>
          <p:cNvSpPr>
            <a:spLocks noGrp="1"/>
          </p:cNvSpPr>
          <p:nvPr>
            <p:ph sz="quarter" idx="11"/>
          </p:nvPr>
        </p:nvSpPr>
        <p:spPr>
          <a:xfrm>
            <a:off x="2167377" y="3528273"/>
            <a:ext cx="20622400" cy="8523314"/>
          </a:xfrm>
        </p:spPr>
        <p:txBody>
          <a:bodyPr>
            <a:normAutofit/>
          </a:bodyPr>
          <a:lstStyle/>
          <a:p>
            <a:pPr marL="0" indent="0">
              <a:buNone/>
            </a:pPr>
            <a:r>
              <a:rPr lang="en-US" sz="4400" dirty="0">
                <a:solidFill>
                  <a:schemeClr val="accent4"/>
                </a:solidFill>
                <a:latin typeface="Avenir" panose="02000503020000020003" pitchFamily="2" charset="0"/>
              </a:rPr>
              <a:t>Bellman-Ford:</a:t>
            </a:r>
          </a:p>
          <a:p>
            <a:r>
              <a:rPr lang="en-US" dirty="0">
                <a:latin typeface="Avenir" panose="02000503020000020003" pitchFamily="2" charset="0"/>
              </a:rPr>
              <a:t>Negative Edge Weights</a:t>
            </a:r>
          </a:p>
          <a:p>
            <a:r>
              <a:rPr lang="en-US" dirty="0">
                <a:latin typeface="Avenir" panose="02000503020000020003" pitchFamily="2" charset="0"/>
              </a:rPr>
              <a:t>Dynamic Programming Approach</a:t>
            </a:r>
          </a:p>
          <a:p>
            <a:endParaRPr lang="en-US" sz="4400" dirty="0">
              <a:latin typeface="Avenir" panose="02000503020000020003" pitchFamily="2" charset="0"/>
            </a:endParaRPr>
          </a:p>
          <a:p>
            <a:pPr marL="0" indent="0">
              <a:buNone/>
            </a:pPr>
            <a:r>
              <a:rPr lang="en-US" sz="4400" dirty="0">
                <a:solidFill>
                  <a:schemeClr val="accent4"/>
                </a:solidFill>
                <a:latin typeface="Avenir" panose="02000503020000020003" pitchFamily="2" charset="0"/>
              </a:rPr>
              <a:t>Dijkstra:</a:t>
            </a:r>
          </a:p>
          <a:p>
            <a:r>
              <a:rPr lang="en-US" dirty="0">
                <a:latin typeface="Avenir" panose="02000503020000020003" pitchFamily="2" charset="0"/>
              </a:rPr>
              <a:t>Efficiency in Dense Graphs</a:t>
            </a:r>
          </a:p>
          <a:p>
            <a:r>
              <a:rPr lang="en-US" dirty="0">
                <a:latin typeface="Avenir" panose="02000503020000020003" pitchFamily="2" charset="0"/>
              </a:rPr>
              <a:t>Non-Negative Edge Weights</a:t>
            </a:r>
          </a:p>
          <a:p>
            <a:r>
              <a:rPr lang="en-US" dirty="0">
                <a:latin typeface="Avenir" panose="02000503020000020003" pitchFamily="2" charset="0"/>
              </a:rPr>
              <a:t>Greedy Approach</a:t>
            </a:r>
          </a:p>
        </p:txBody>
      </p:sp>
      <p:sp>
        <p:nvSpPr>
          <p:cNvPr id="13" name="Text Placeholder 12">
            <a:extLst>
              <a:ext uri="{FF2B5EF4-FFF2-40B4-BE49-F238E27FC236}">
                <a16:creationId xmlns:a16="http://schemas.microsoft.com/office/drawing/2014/main" id="{EA5E113C-C269-558A-8614-19A5579F0CD8}"/>
              </a:ext>
            </a:extLst>
          </p:cNvPr>
          <p:cNvSpPr>
            <a:spLocks noGrp="1"/>
          </p:cNvSpPr>
          <p:nvPr>
            <p:ph type="body" sz="quarter" idx="10"/>
          </p:nvPr>
        </p:nvSpPr>
        <p:spPr/>
        <p:txBody>
          <a:bodyPr/>
          <a:lstStyle/>
          <a:p>
            <a:r>
              <a:rPr lang="en-US" dirty="0"/>
              <a:t>Bellman-ford vs Dijkstra</a:t>
            </a:r>
          </a:p>
        </p:txBody>
      </p:sp>
    </p:spTree>
    <p:extLst>
      <p:ext uri="{BB962C8B-B14F-4D97-AF65-F5344CB8AC3E}">
        <p14:creationId xmlns:p14="http://schemas.microsoft.com/office/powerpoint/2010/main" val="399558828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04C7-78DE-2062-58A6-343BE69B0ADE}"/>
              </a:ext>
            </a:extLst>
          </p:cNvPr>
          <p:cNvSpPr>
            <a:spLocks noGrp="1"/>
          </p:cNvSpPr>
          <p:nvPr>
            <p:ph type="title"/>
          </p:nvPr>
        </p:nvSpPr>
        <p:spPr/>
        <p:txBody>
          <a:bodyPr>
            <a:normAutofit fontScale="90000"/>
          </a:bodyPr>
          <a:lstStyle/>
          <a:p>
            <a:r>
              <a:rPr lang="en-US" dirty="0"/>
              <a:t>Summary</a:t>
            </a:r>
          </a:p>
        </p:txBody>
      </p:sp>
      <p:sp>
        <p:nvSpPr>
          <p:cNvPr id="3" name="Text Placeholder 2">
            <a:extLst>
              <a:ext uri="{FF2B5EF4-FFF2-40B4-BE49-F238E27FC236}">
                <a16:creationId xmlns:a16="http://schemas.microsoft.com/office/drawing/2014/main" id="{712B439E-85D2-1BAE-D42F-E541BC3EC5C4}"/>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9168B23C-A4A0-17BE-397E-EEBC50140261}"/>
              </a:ext>
            </a:extLst>
          </p:cNvPr>
          <p:cNvSpPr>
            <a:spLocks noGrp="1"/>
          </p:cNvSpPr>
          <p:nvPr>
            <p:ph sz="quarter" idx="11"/>
          </p:nvPr>
        </p:nvSpPr>
        <p:spPr/>
        <p:txBody>
          <a:bodyPr/>
          <a:lstStyle/>
          <a:p>
            <a:r>
              <a:rPr lang="en-US" dirty="0"/>
              <a:t>Shortest path problem is to </a:t>
            </a:r>
            <a:r>
              <a:rPr lang="en-US" altLang="en-US" sz="4000" dirty="0"/>
              <a:t>find a shortest path between two vertices.</a:t>
            </a:r>
          </a:p>
          <a:p>
            <a:r>
              <a:rPr lang="en-US" dirty="0"/>
              <a:t>For single-source shortest path, the Dynamic Programming approach we can use Bellman-Ford and for Greedy approach we use Dijkstra.</a:t>
            </a:r>
          </a:p>
          <a:p>
            <a:r>
              <a:rPr lang="en-US" dirty="0"/>
              <a:t>For single-source shortest path, greedy approach has better solution than dynamic programming approach.</a:t>
            </a:r>
          </a:p>
          <a:p>
            <a:endParaRPr lang="en-US" dirty="0"/>
          </a:p>
        </p:txBody>
      </p:sp>
    </p:spTree>
    <p:extLst>
      <p:ext uri="{BB962C8B-B14F-4D97-AF65-F5344CB8AC3E}">
        <p14:creationId xmlns:p14="http://schemas.microsoft.com/office/powerpoint/2010/main" val="266916556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Exercises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20</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rmAutofit/>
              </a:bodyPr>
              <a:lstStyle/>
              <a:p>
                <a:pPr eaLnBrk="1" hangingPunct="1"/>
                <a:r>
                  <a:rPr lang="en-US" dirty="0"/>
                  <a:t>Run the Bellman-Ford on the graph from slide 19. Change the weight of edge (z, x) to 4 and run the algorithm using s as the source. Show d and phi values after each pass.</a:t>
                </a:r>
              </a:p>
              <a:p>
                <a:pPr eaLnBrk="1" hangingPunct="1"/>
                <a:endParaRPr lang="en-US" dirty="0"/>
              </a:p>
              <a:p>
                <a:r>
                  <a:rPr lang="en-US" dirty="0"/>
                  <a:t>Argue that the Bellman-Ford algorithm runs </a:t>
                </a:r>
                <a14:m>
                  <m:oMath xmlns:m="http://schemas.openxmlformats.org/officeDocument/2006/math">
                    <m:r>
                      <a:rPr lang="en-US" i="1" dirty="0" smtClean="0">
                        <a:solidFill>
                          <a:srgbClr val="FF0000"/>
                        </a:solidFill>
                        <a:latin typeface="Cambria Math" panose="02040503050406030204" pitchFamily="18" charset="0"/>
                      </a:rPr>
                      <m:t>𝑂</m:t>
                    </m:r>
                    <m:r>
                      <a:rPr lang="en-US">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𝑉</m:t>
                    </m:r>
                    <m:r>
                      <a:rPr lang="en-US" b="0" i="1" smtClean="0">
                        <a:solidFill>
                          <a:srgbClr val="FF0000"/>
                        </a:solidFill>
                        <a:latin typeface="Cambria Math" panose="02040503050406030204" pitchFamily="18" charset="0"/>
                      </a:rPr>
                      <m:t>𝐸</m:t>
                    </m:r>
                    <m:r>
                      <a:rPr lang="en-US" i="1">
                        <a:solidFill>
                          <a:srgbClr val="FF0000"/>
                        </a:solidFill>
                        <a:latin typeface="Cambria Math" panose="02040503050406030204" pitchFamily="18" charset="0"/>
                      </a:rPr>
                      <m:t>)</m:t>
                    </m:r>
                  </m:oMath>
                </a14:m>
                <a:r>
                  <a:rPr lang="en-US" dirty="0">
                    <a:solidFill>
                      <a:srgbClr val="FF0000"/>
                    </a:solidFill>
                  </a:rPr>
                  <a:t> </a:t>
                </a:r>
                <a:r>
                  <a:rPr lang="en-US" dirty="0"/>
                  <a:t>in time without the constraint that </a:t>
                </a:r>
                <a14:m>
                  <m:oMath xmlns:m="http://schemas.openxmlformats.org/officeDocument/2006/math">
                    <m:d>
                      <m:dPr>
                        <m:begChr m:val="|"/>
                        <m:endChr m:val="|"/>
                        <m:ctrlPr>
                          <a:rPr lang="en-US" i="1" smtClean="0">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𝐸</m:t>
                        </m:r>
                      </m:e>
                    </m:d>
                    <m:r>
                      <a:rPr lang="en-US" i="1">
                        <a:solidFill>
                          <a:srgbClr val="FF0000"/>
                        </a:solidFill>
                        <a:latin typeface="Cambria Math" panose="02040503050406030204" pitchFamily="18" charset="0"/>
                      </a:rPr>
                      <m:t>=</m:t>
                    </m:r>
                    <m:r>
                      <m:rPr>
                        <m:sty m:val="p"/>
                      </m:rPr>
                      <a:rPr lang="en-US">
                        <a:solidFill>
                          <a:srgbClr val="FF0000"/>
                        </a:solidFill>
                        <a:latin typeface="Cambria Math" panose="02040503050406030204" pitchFamily="18" charset="0"/>
                      </a:rPr>
                      <m:t>Ω</m:t>
                    </m:r>
                    <m:r>
                      <a:rPr lang="en-US">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𝑉</m:t>
                    </m:r>
                    <m:r>
                      <a:rPr lang="en-US" i="1">
                        <a:solidFill>
                          <a:srgbClr val="FF0000"/>
                        </a:solidFill>
                        <a:latin typeface="Cambria Math" panose="02040503050406030204" pitchFamily="18" charset="0"/>
                      </a:rPr>
                      <m:t>)</m:t>
                    </m:r>
                  </m:oMath>
                </a14:m>
                <a:r>
                  <a:rPr lang="en-US" dirty="0">
                    <a:solidFill>
                      <a:srgbClr val="FF0000"/>
                    </a:solidFill>
                  </a:rPr>
                  <a:t>. </a:t>
                </a:r>
                <a:r>
                  <a:rPr lang="en-US" dirty="0">
                    <a:solidFill>
                      <a:schemeClr val="bg2">
                        <a:lumMod val="10000"/>
                      </a:schemeClr>
                    </a:solidFill>
                  </a:rPr>
                  <a:t>Modify the algorithm to run in </a:t>
                </a:r>
                <a14:m>
                  <m:oMath xmlns:m="http://schemas.openxmlformats.org/officeDocument/2006/math">
                    <m:r>
                      <a:rPr lang="en-US" i="1" dirty="0" smtClean="0">
                        <a:solidFill>
                          <a:srgbClr val="FF0000"/>
                        </a:solidFill>
                        <a:latin typeface="Cambria Math" panose="02040503050406030204" pitchFamily="18" charset="0"/>
                      </a:rPr>
                      <m:t>𝑂</m:t>
                    </m:r>
                    <m:r>
                      <a:rPr lang="en-US">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𝑉𝐸</m:t>
                    </m:r>
                    <m:r>
                      <a:rPr lang="en-US" i="1">
                        <a:solidFill>
                          <a:srgbClr val="FF0000"/>
                        </a:solidFill>
                        <a:latin typeface="Cambria Math" panose="02040503050406030204" pitchFamily="18" charset="0"/>
                      </a:rPr>
                      <m:t>) </m:t>
                    </m:r>
                  </m:oMath>
                </a14:m>
                <a:r>
                  <a:rPr lang="en-US" dirty="0">
                    <a:solidFill>
                      <a:schemeClr val="bg2">
                        <a:lumMod val="10000"/>
                      </a:schemeClr>
                    </a:solidFill>
                  </a:rPr>
                  <a:t>time in all cases (even when </a:t>
                </a:r>
                <a14:m>
                  <m:oMath xmlns:m="http://schemas.openxmlformats.org/officeDocument/2006/math">
                    <m:d>
                      <m:dPr>
                        <m:begChr m:val="|"/>
                        <m:endChr m:val="|"/>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𝐸</m:t>
                        </m:r>
                      </m:e>
                    </m:d>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𝑜</m:t>
                    </m:r>
                    <m:r>
                      <a:rPr lang="en-US">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𝑉</m:t>
                    </m:r>
                    <m:r>
                      <a:rPr lang="en-US" i="1">
                        <a:solidFill>
                          <a:srgbClr val="FF0000"/>
                        </a:solidFill>
                        <a:latin typeface="Cambria Math" panose="02040503050406030204" pitchFamily="18" charset="0"/>
                      </a:rPr>
                      <m:t>)</m:t>
                    </m:r>
                  </m:oMath>
                </a14:m>
                <a:r>
                  <a:rPr lang="en-US" dirty="0">
                    <a:solidFill>
                      <a:schemeClr val="bg2">
                        <a:lumMod val="10000"/>
                      </a:schemeClr>
                    </a:solidFill>
                  </a:rPr>
                  <a:t>) when the input graph is represented with adjacency lists. </a:t>
                </a:r>
              </a:p>
              <a:p>
                <a:pPr eaLnBrk="1" hangingPunct="1"/>
                <a:endParaRPr lang="en-US" dirty="0"/>
              </a:p>
              <a:p>
                <a:pPr eaLnBrk="1" hangingPunct="1"/>
                <a:endParaRPr lang="en-US" dirty="0"/>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blipFill>
                <a:blip r:embed="rId2"/>
                <a:stretch>
                  <a:fillRect l="-1518" t="-3093" r="-1518"/>
                </a:stretch>
              </a:blipFill>
            </p:spPr>
            <p:txBody>
              <a:bodyPr/>
              <a:lstStyle/>
              <a:p>
                <a:r>
                  <a:rPr lang="en-US">
                    <a:noFill/>
                  </a:rPr>
                  <a:t> </a:t>
                </a:r>
              </a:p>
            </p:txBody>
          </p:sp>
        </mc:Fallback>
      </mc:AlternateContent>
    </p:spTree>
    <p:extLst>
      <p:ext uri="{BB962C8B-B14F-4D97-AF65-F5344CB8AC3E}">
        <p14:creationId xmlns:p14="http://schemas.microsoft.com/office/powerpoint/2010/main" val="199458496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A1243-32D6-0FE0-A571-2AE92A8A0282}"/>
              </a:ext>
            </a:extLst>
          </p:cNvPr>
          <p:cNvSpPr>
            <a:spLocks noGrp="1"/>
          </p:cNvSpPr>
          <p:nvPr>
            <p:ph type="title"/>
          </p:nvPr>
        </p:nvSpPr>
        <p:spPr/>
        <p:txBody>
          <a:bodyPr>
            <a:normAutofit fontScale="90000"/>
          </a:bodyPr>
          <a:lstStyle/>
          <a:p>
            <a:r>
              <a:rPr lang="en-US" dirty="0"/>
              <a:t>Shortest path Problem</a:t>
            </a:r>
          </a:p>
        </p:txBody>
      </p:sp>
      <p:sp>
        <p:nvSpPr>
          <p:cNvPr id="3" name="Text Placeholder 2">
            <a:extLst>
              <a:ext uri="{FF2B5EF4-FFF2-40B4-BE49-F238E27FC236}">
                <a16:creationId xmlns:a16="http://schemas.microsoft.com/office/drawing/2014/main" id="{425E4906-8AC0-F9BC-F7F1-3F3221DCF33F}"/>
              </a:ext>
            </a:extLst>
          </p:cNvPr>
          <p:cNvSpPr>
            <a:spLocks noGrp="1"/>
          </p:cNvSpPr>
          <p:nvPr>
            <p:ph type="body" sz="quarter" idx="10"/>
          </p:nvPr>
        </p:nvSpPr>
        <p:spPr/>
        <p:txBody>
          <a:bodyPr/>
          <a:lstStyle/>
          <a:p>
            <a:r>
              <a:rPr lang="en-US" dirty="0"/>
              <a:t>Introduction</a:t>
            </a:r>
          </a:p>
        </p:txBody>
      </p:sp>
      <p:sp>
        <p:nvSpPr>
          <p:cNvPr id="4" name="Content Placeholder 3">
            <a:extLst>
              <a:ext uri="{FF2B5EF4-FFF2-40B4-BE49-F238E27FC236}">
                <a16:creationId xmlns:a16="http://schemas.microsoft.com/office/drawing/2014/main" id="{0FD678CA-ACC8-0187-C382-98FF3704AFDA}"/>
              </a:ext>
            </a:extLst>
          </p:cNvPr>
          <p:cNvSpPr>
            <a:spLocks noGrp="1"/>
          </p:cNvSpPr>
          <p:nvPr>
            <p:ph sz="quarter" idx="11"/>
          </p:nvPr>
        </p:nvSpPr>
        <p:spPr/>
        <p:txBody>
          <a:bodyPr>
            <a:normAutofit/>
          </a:bodyPr>
          <a:lstStyle/>
          <a:p>
            <a:pPr>
              <a:lnSpc>
                <a:spcPct val="120000"/>
              </a:lnSpc>
            </a:pPr>
            <a:r>
              <a:rPr lang="en-US" altLang="en-US" sz="4400" dirty="0"/>
              <a:t>How can we find the shortest route between two points on a road map?</a:t>
            </a:r>
          </a:p>
          <a:p>
            <a:pPr>
              <a:lnSpc>
                <a:spcPct val="120000"/>
              </a:lnSpc>
            </a:pPr>
            <a:r>
              <a:rPr lang="en-US" altLang="en-US" sz="4400" dirty="0"/>
              <a:t>Model the problem as a graph problem:</a:t>
            </a:r>
          </a:p>
          <a:p>
            <a:pPr lvl="1">
              <a:lnSpc>
                <a:spcPct val="120000"/>
              </a:lnSpc>
            </a:pPr>
            <a:r>
              <a:rPr lang="en-US" altLang="en-US" sz="4400" dirty="0"/>
              <a:t>Road map is a weighted graph: </a:t>
            </a:r>
          </a:p>
          <a:p>
            <a:pPr lvl="1">
              <a:lnSpc>
                <a:spcPct val="120000"/>
              </a:lnSpc>
              <a:buFontTx/>
              <a:buNone/>
            </a:pPr>
            <a:r>
              <a:rPr lang="en-US" altLang="en-US" sz="4400" dirty="0"/>
              <a:t>		</a:t>
            </a:r>
            <a:r>
              <a:rPr lang="en-US" altLang="en-US" sz="4400" dirty="0">
                <a:solidFill>
                  <a:srgbClr val="CC0000"/>
                </a:solidFill>
                <a:latin typeface="Comic Sans MS" panose="030F0902030302020204" pitchFamily="66" charset="0"/>
              </a:rPr>
              <a:t>vertices</a:t>
            </a:r>
            <a:r>
              <a:rPr lang="en-US" altLang="en-US" sz="4400" dirty="0"/>
              <a:t> = cities</a:t>
            </a:r>
          </a:p>
          <a:p>
            <a:pPr lvl="1">
              <a:lnSpc>
                <a:spcPct val="120000"/>
              </a:lnSpc>
              <a:buFontTx/>
              <a:buNone/>
            </a:pPr>
            <a:r>
              <a:rPr lang="en-US" altLang="en-US" sz="4400" dirty="0"/>
              <a:t>		</a:t>
            </a:r>
            <a:r>
              <a:rPr lang="en-US" altLang="en-US" sz="4400" dirty="0">
                <a:solidFill>
                  <a:srgbClr val="008080"/>
                </a:solidFill>
                <a:latin typeface="Comic Sans MS" panose="030F0902030302020204" pitchFamily="66" charset="0"/>
              </a:rPr>
              <a:t>edges</a:t>
            </a:r>
            <a:r>
              <a:rPr lang="en-US" altLang="en-US" sz="4400" dirty="0"/>
              <a:t> = road segments between cities</a:t>
            </a:r>
          </a:p>
          <a:p>
            <a:pPr lvl="1">
              <a:lnSpc>
                <a:spcPct val="120000"/>
              </a:lnSpc>
              <a:buFontTx/>
              <a:buNone/>
            </a:pPr>
            <a:r>
              <a:rPr lang="en-US" altLang="en-US" sz="4400" dirty="0"/>
              <a:t>		</a:t>
            </a:r>
            <a:r>
              <a:rPr lang="en-US" altLang="en-US" sz="4400" dirty="0">
                <a:solidFill>
                  <a:srgbClr val="006699"/>
                </a:solidFill>
                <a:latin typeface="Comic Sans MS" panose="030F0902030302020204" pitchFamily="66" charset="0"/>
              </a:rPr>
              <a:t>edge weights</a:t>
            </a:r>
            <a:r>
              <a:rPr lang="en-US" altLang="en-US" sz="4400" dirty="0"/>
              <a:t> = road distances</a:t>
            </a:r>
          </a:p>
          <a:p>
            <a:pPr lvl="1">
              <a:lnSpc>
                <a:spcPct val="120000"/>
              </a:lnSpc>
            </a:pPr>
            <a:r>
              <a:rPr lang="en-US" altLang="en-US" sz="4400" dirty="0"/>
              <a:t>Goal: find a shortest path between two vertices (cities)</a:t>
            </a:r>
          </a:p>
          <a:p>
            <a:endParaRPr lang="en-US" sz="4400" dirty="0"/>
          </a:p>
        </p:txBody>
      </p:sp>
    </p:spTree>
    <p:extLst>
      <p:ext uri="{BB962C8B-B14F-4D97-AF65-F5344CB8AC3E}">
        <p14:creationId xmlns:p14="http://schemas.microsoft.com/office/powerpoint/2010/main" val="35612046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0206-6767-242C-481B-C58FF282BF02}"/>
              </a:ext>
            </a:extLst>
          </p:cNvPr>
          <p:cNvSpPr>
            <a:spLocks noGrp="1"/>
          </p:cNvSpPr>
          <p:nvPr>
            <p:ph type="title"/>
          </p:nvPr>
        </p:nvSpPr>
        <p:spPr/>
        <p:txBody>
          <a:bodyPr>
            <a:normAutofit fontScale="90000"/>
          </a:bodyPr>
          <a:lstStyle/>
          <a:p>
            <a:r>
              <a:rPr lang="en-US" dirty="0"/>
              <a:t>References</a:t>
            </a:r>
          </a:p>
        </p:txBody>
      </p:sp>
      <p:sp>
        <p:nvSpPr>
          <p:cNvPr id="3" name="Text Placeholder 2">
            <a:extLst>
              <a:ext uri="{FF2B5EF4-FFF2-40B4-BE49-F238E27FC236}">
                <a16:creationId xmlns:a16="http://schemas.microsoft.com/office/drawing/2014/main" id="{776393A9-E124-F6F9-B19C-8C1C1A536EF2}"/>
              </a:ext>
            </a:extLst>
          </p:cNvPr>
          <p:cNvSpPr>
            <a:spLocks noGrp="1"/>
          </p:cNvSpPr>
          <p:nvPr>
            <p:ph type="body" sz="quarter" idx="10"/>
          </p:nvPr>
        </p:nvSpPr>
        <p:spPr/>
        <p:txBody>
          <a:bodyPr/>
          <a:lstStyle/>
          <a:p>
            <a:endParaRPr lang="en-US" dirty="0"/>
          </a:p>
        </p:txBody>
      </p:sp>
      <p:sp>
        <p:nvSpPr>
          <p:cNvPr id="4" name="Content Placeholder 3">
            <a:extLst>
              <a:ext uri="{FF2B5EF4-FFF2-40B4-BE49-F238E27FC236}">
                <a16:creationId xmlns:a16="http://schemas.microsoft.com/office/drawing/2014/main" id="{1A4F54C3-2409-4611-087C-4EECFA77448D}"/>
              </a:ext>
            </a:extLst>
          </p:cNvPr>
          <p:cNvSpPr>
            <a:spLocks noGrp="1"/>
          </p:cNvSpPr>
          <p:nvPr>
            <p:ph sz="quarter" idx="11"/>
          </p:nvPr>
        </p:nvSpPr>
        <p:spPr/>
        <p:txBody>
          <a:bodyPr/>
          <a:lstStyle/>
          <a:p>
            <a:r>
              <a:rPr lang="en-US" dirty="0"/>
              <a:t>Thomas H. </a:t>
            </a:r>
            <a:r>
              <a:rPr lang="en-US" dirty="0" err="1"/>
              <a:t>Cormen</a:t>
            </a:r>
            <a:r>
              <a:rPr lang="en-US" dirty="0"/>
              <a:t>. (2022). Introduction to algorithms: Fourth edition. The MIT Press. Chapter 22.</a:t>
            </a:r>
          </a:p>
          <a:p>
            <a:endParaRPr lang="en-US" dirty="0"/>
          </a:p>
        </p:txBody>
      </p:sp>
    </p:spTree>
    <p:extLst>
      <p:ext uri="{BB962C8B-B14F-4D97-AF65-F5344CB8AC3E}">
        <p14:creationId xmlns:p14="http://schemas.microsoft.com/office/powerpoint/2010/main" val="270452774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19A05A5-95E8-3650-1A08-2BEC267CC6F6}"/>
              </a:ext>
            </a:extLst>
          </p:cNvPr>
          <p:cNvSpPr>
            <a:spLocks noGrp="1"/>
          </p:cNvSpPr>
          <p:nvPr>
            <p:ph type="body" sz="quarter" idx="1"/>
          </p:nvPr>
        </p:nvSpPr>
        <p:spPr/>
        <p:txBody>
          <a:bodyPr/>
          <a:lstStyle/>
          <a:p>
            <a:r>
              <a:rPr lang="en-US" cap="none" dirty="0"/>
              <a:t>Graph: Shortest path</a:t>
            </a:r>
            <a:endParaRPr lang="en-US" dirty="0"/>
          </a:p>
        </p:txBody>
      </p:sp>
      <p:sp>
        <p:nvSpPr>
          <p:cNvPr id="5" name="Title 4">
            <a:extLst>
              <a:ext uri="{FF2B5EF4-FFF2-40B4-BE49-F238E27FC236}">
                <a16:creationId xmlns:a16="http://schemas.microsoft.com/office/drawing/2014/main" id="{01DB4F1F-BBE4-D8DD-07CE-323E6B80B095}"/>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F729075E-F5CE-8173-6979-ECEF28B9D32D}"/>
              </a:ext>
            </a:extLst>
          </p:cNvPr>
          <p:cNvSpPr>
            <a:spLocks noGrp="1"/>
          </p:cNvSpPr>
          <p:nvPr>
            <p:ph type="body" sz="quarter" idx="10"/>
          </p:nvPr>
        </p:nvSpPr>
        <p:spPr/>
        <p:txBody>
          <a:bodyPr>
            <a:normAutofit lnSpcReduction="10000"/>
          </a:bodyPr>
          <a:lstStyle/>
          <a:p>
            <a:r>
              <a:rPr lang="en-US" dirty="0"/>
              <a:t>September, 2023</a:t>
            </a:r>
          </a:p>
        </p:txBody>
      </p:sp>
    </p:spTree>
    <p:extLst>
      <p:ext uri="{BB962C8B-B14F-4D97-AF65-F5344CB8AC3E}">
        <p14:creationId xmlns:p14="http://schemas.microsoft.com/office/powerpoint/2010/main" val="35988027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F60A3-C247-5F12-C493-14DC9D3C2A9B}"/>
              </a:ext>
            </a:extLst>
          </p:cNvPr>
          <p:cNvSpPr>
            <a:spLocks noGrp="1"/>
          </p:cNvSpPr>
          <p:nvPr>
            <p:ph type="title"/>
          </p:nvPr>
        </p:nvSpPr>
        <p:spPr/>
        <p:txBody>
          <a:bodyPr>
            <a:noAutofit/>
          </a:bodyPr>
          <a:lstStyle/>
          <a:p>
            <a:r>
              <a:rPr lang="en-US" dirty="0"/>
              <a:t>Shortest path Problem</a:t>
            </a:r>
          </a:p>
        </p:txBody>
      </p:sp>
      <p:sp>
        <p:nvSpPr>
          <p:cNvPr id="3" name="Text Placeholder 2">
            <a:extLst>
              <a:ext uri="{FF2B5EF4-FFF2-40B4-BE49-F238E27FC236}">
                <a16:creationId xmlns:a16="http://schemas.microsoft.com/office/drawing/2014/main" id="{8AFF9150-8C16-CDDA-4D72-8F1A8A059BAD}"/>
              </a:ext>
            </a:extLst>
          </p:cNvPr>
          <p:cNvSpPr>
            <a:spLocks noGrp="1"/>
          </p:cNvSpPr>
          <p:nvPr>
            <p:ph type="body" sz="quarter" idx="10"/>
          </p:nvPr>
        </p:nvSpPr>
        <p:spPr/>
        <p:txBody>
          <a:bodyPr/>
          <a:lstStyle/>
          <a:p>
            <a:r>
              <a:rPr lang="en-US" dirty="0"/>
              <a:t>Definition</a:t>
            </a:r>
          </a:p>
        </p:txBody>
      </p:sp>
      <p:sp>
        <p:nvSpPr>
          <p:cNvPr id="4" name="Content Placeholder 3">
            <a:extLst>
              <a:ext uri="{FF2B5EF4-FFF2-40B4-BE49-F238E27FC236}">
                <a16:creationId xmlns:a16="http://schemas.microsoft.com/office/drawing/2014/main" id="{DB896E88-9795-B885-DB40-533887608132}"/>
              </a:ext>
            </a:extLst>
          </p:cNvPr>
          <p:cNvSpPr>
            <a:spLocks noGrp="1"/>
          </p:cNvSpPr>
          <p:nvPr>
            <p:ph sz="quarter" idx="11"/>
          </p:nvPr>
        </p:nvSpPr>
        <p:spPr/>
        <p:txBody>
          <a:bodyPr>
            <a:normAutofit lnSpcReduction="10000"/>
          </a:bodyPr>
          <a:lstStyle/>
          <a:p>
            <a:r>
              <a:rPr lang="en-US" sz="4400" dirty="0"/>
              <a:t>Input:</a:t>
            </a:r>
          </a:p>
          <a:p>
            <a:pPr lvl="1"/>
            <a:r>
              <a:rPr lang="en-US" sz="4400" dirty="0"/>
              <a:t>Directed graph G = (V, E)</a:t>
            </a:r>
          </a:p>
          <a:p>
            <a:pPr lvl="1"/>
            <a:r>
              <a:rPr lang="en-US" sz="4400" dirty="0"/>
              <a:t>Weight function w : E → R</a:t>
            </a:r>
          </a:p>
          <a:p>
            <a:r>
              <a:rPr lang="en-US" sz="4400" dirty="0"/>
              <a:t>Weight of path p = (v0, v1, . . . , </a:t>
            </a:r>
            <a:r>
              <a:rPr lang="en-US" sz="4400" dirty="0" err="1"/>
              <a:t>vk</a:t>
            </a:r>
            <a:r>
              <a:rPr lang="en-US" sz="4400" dirty="0"/>
              <a:t>)</a:t>
            </a:r>
          </a:p>
          <a:p>
            <a:endParaRPr lang="en-US" sz="4400" dirty="0"/>
          </a:p>
          <a:p>
            <a:endParaRPr lang="en-US" sz="4400" dirty="0"/>
          </a:p>
          <a:p>
            <a:endParaRPr lang="en-US" sz="4400" dirty="0"/>
          </a:p>
          <a:p>
            <a:r>
              <a:rPr lang="en-US" sz="4400" dirty="0"/>
              <a:t>Shortest-path weight from u to v:</a:t>
            </a:r>
          </a:p>
          <a:p>
            <a:pPr marL="0" indent="0">
              <a:buNone/>
            </a:pPr>
            <a:r>
              <a:rPr lang="en-US" sz="4400" dirty="0"/>
              <a:t>	</a:t>
            </a:r>
            <a:r>
              <a:rPr lang="el-GR" sz="4400" dirty="0"/>
              <a:t>δ(</a:t>
            </a:r>
            <a:r>
              <a:rPr lang="en-US" sz="4400" dirty="0"/>
              <a:t>u, v) = min    w(p) : u      v  if there exists a path from u to v</a:t>
            </a:r>
          </a:p>
          <a:p>
            <a:pPr marL="0" indent="0">
              <a:buNone/>
            </a:pPr>
            <a:r>
              <a:rPr lang="en-US" sz="4400" dirty="0"/>
              <a:t>		         ∞                   otherwise </a:t>
            </a:r>
          </a:p>
          <a:p>
            <a:endParaRPr lang="en-US" sz="4400" dirty="0"/>
          </a:p>
          <a:p>
            <a:r>
              <a:rPr lang="en-US" sz="4400" dirty="0"/>
              <a:t>Note: there might be </a:t>
            </a:r>
            <a:r>
              <a:rPr lang="en-US" sz="4400" u="sng" dirty="0"/>
              <a:t>multiple shortest paths </a:t>
            </a:r>
            <a:r>
              <a:rPr lang="en-US" sz="4400" dirty="0"/>
              <a:t>from u to v </a:t>
            </a:r>
          </a:p>
          <a:p>
            <a:endParaRPr lang="en-US" sz="4400" dirty="0"/>
          </a:p>
        </p:txBody>
      </p:sp>
      <p:graphicFrame>
        <p:nvGraphicFramePr>
          <p:cNvPr id="5" name="Object 4">
            <a:extLst>
              <a:ext uri="{FF2B5EF4-FFF2-40B4-BE49-F238E27FC236}">
                <a16:creationId xmlns:a16="http://schemas.microsoft.com/office/drawing/2014/main" id="{D35EBEB3-90CE-0A57-8320-172D6CF84FF6}"/>
              </a:ext>
            </a:extLst>
          </p:cNvPr>
          <p:cNvGraphicFramePr>
            <a:graphicFrameLocks noChangeAspect="1"/>
          </p:cNvGraphicFramePr>
          <p:nvPr>
            <p:extLst>
              <p:ext uri="{D42A27DB-BD31-4B8C-83A1-F6EECF244321}">
                <p14:modId xmlns:p14="http://schemas.microsoft.com/office/powerpoint/2010/main" val="2839335331"/>
              </p:ext>
            </p:extLst>
          </p:nvPr>
        </p:nvGraphicFramePr>
        <p:xfrm>
          <a:off x="9482725" y="6858000"/>
          <a:ext cx="5418550" cy="1841863"/>
        </p:xfrm>
        <a:graphic>
          <a:graphicData uri="http://schemas.openxmlformats.org/presentationml/2006/ole">
            <mc:AlternateContent xmlns:mc="http://schemas.openxmlformats.org/markup-compatibility/2006">
              <mc:Choice xmlns:v="urn:schemas-microsoft-com:vml" Requires="v">
                <p:oleObj name="Equation" r:id="rId2" imgW="29260800" imgH="9944100" progId="Equation.3">
                  <p:embed/>
                </p:oleObj>
              </mc:Choice>
              <mc:Fallback>
                <p:oleObj name="Equation" r:id="rId2" imgW="29260800" imgH="9944100" progId="Equation.3">
                  <p:embed/>
                  <p:pic>
                    <p:nvPicPr>
                      <p:cNvPr id="768004" name="Object 4">
                        <a:extLst>
                          <a:ext uri="{FF2B5EF4-FFF2-40B4-BE49-F238E27FC236}">
                            <a16:creationId xmlns:a16="http://schemas.microsoft.com/office/drawing/2014/main" id="{BFE57F76-D2DB-5107-BF8B-BBC7543A1415}"/>
                          </a:ext>
                        </a:extLst>
                      </p:cNvPr>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9482725" y="6858000"/>
                        <a:ext cx="5418550" cy="1841863"/>
                      </a:xfrm>
                      <a:prstGeom prst="rect">
                        <a:avLst/>
                      </a:prstGeom>
                      <a:noFill/>
                      <a:ln>
                        <a:noFill/>
                      </a:ln>
                      <a:effectLst/>
                    </p:spPr>
                  </p:pic>
                </p:oleObj>
              </mc:Fallback>
            </mc:AlternateContent>
          </a:graphicData>
        </a:graphic>
      </p:graphicFrame>
      <p:pic>
        <p:nvPicPr>
          <p:cNvPr id="11" name="Picture 10" descr="A black background with white text&#10;&#10;Description automatically generated">
            <a:extLst>
              <a:ext uri="{FF2B5EF4-FFF2-40B4-BE49-F238E27FC236}">
                <a16:creationId xmlns:a16="http://schemas.microsoft.com/office/drawing/2014/main" id="{6BEF2E33-E39D-1E0F-A26A-F36B69C9299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021406" y="9236060"/>
            <a:ext cx="3158614" cy="2105742"/>
          </a:xfrm>
          <a:prstGeom prst="rect">
            <a:avLst/>
          </a:prstGeom>
        </p:spPr>
      </p:pic>
    </p:spTree>
    <p:extLst>
      <p:ext uri="{BB962C8B-B14F-4D97-AF65-F5344CB8AC3E}">
        <p14:creationId xmlns:p14="http://schemas.microsoft.com/office/powerpoint/2010/main" val="273463703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CA94-3BE1-0054-14F8-031233D6463D}"/>
              </a:ext>
            </a:extLst>
          </p:cNvPr>
          <p:cNvSpPr>
            <a:spLocks noGrp="1"/>
          </p:cNvSpPr>
          <p:nvPr>
            <p:ph type="title"/>
          </p:nvPr>
        </p:nvSpPr>
        <p:spPr/>
        <p:txBody>
          <a:bodyPr>
            <a:normAutofit fontScale="90000"/>
          </a:bodyPr>
          <a:lstStyle/>
          <a:p>
            <a:r>
              <a:rPr lang="en-US" sz="4000" dirty="0"/>
              <a:t>Shortest path problem</a:t>
            </a:r>
            <a:br>
              <a:rPr lang="en-US" sz="4000" dirty="0"/>
            </a:br>
            <a:endParaRPr lang="en-US" dirty="0"/>
          </a:p>
        </p:txBody>
      </p:sp>
      <p:sp>
        <p:nvSpPr>
          <p:cNvPr id="3" name="Text Placeholder 2">
            <a:extLst>
              <a:ext uri="{FF2B5EF4-FFF2-40B4-BE49-F238E27FC236}">
                <a16:creationId xmlns:a16="http://schemas.microsoft.com/office/drawing/2014/main" id="{8E947B39-F66A-E792-67E8-575899DD3148}"/>
              </a:ext>
            </a:extLst>
          </p:cNvPr>
          <p:cNvSpPr>
            <a:spLocks noGrp="1"/>
          </p:cNvSpPr>
          <p:nvPr>
            <p:ph type="body" sz="quarter" idx="10"/>
          </p:nvPr>
        </p:nvSpPr>
        <p:spPr/>
        <p:txBody>
          <a:bodyPr/>
          <a:lstStyle/>
          <a:p>
            <a:r>
              <a:rPr lang="en-US" dirty="0"/>
              <a:t>Variants of shortest path</a:t>
            </a:r>
          </a:p>
        </p:txBody>
      </p:sp>
      <p:sp>
        <p:nvSpPr>
          <p:cNvPr id="4" name="Content Placeholder 3">
            <a:extLst>
              <a:ext uri="{FF2B5EF4-FFF2-40B4-BE49-F238E27FC236}">
                <a16:creationId xmlns:a16="http://schemas.microsoft.com/office/drawing/2014/main" id="{561039D7-B1CB-FAF4-A6F1-4C42CEA67965}"/>
              </a:ext>
            </a:extLst>
          </p:cNvPr>
          <p:cNvSpPr>
            <a:spLocks noGrp="1"/>
          </p:cNvSpPr>
          <p:nvPr>
            <p:ph sz="quarter" idx="11"/>
          </p:nvPr>
        </p:nvSpPr>
        <p:spPr/>
        <p:txBody>
          <a:bodyPr/>
          <a:lstStyle/>
          <a:p>
            <a:pPr>
              <a:lnSpc>
                <a:spcPct val="110000"/>
              </a:lnSpc>
            </a:pPr>
            <a:r>
              <a:rPr lang="en-US" altLang="en-US" b="1" dirty="0">
                <a:solidFill>
                  <a:schemeClr val="accent4"/>
                </a:solidFill>
              </a:rPr>
              <a:t>Single-source shortest paths</a:t>
            </a:r>
          </a:p>
          <a:p>
            <a:pPr lvl="1">
              <a:lnSpc>
                <a:spcPct val="110000"/>
              </a:lnSpc>
            </a:pPr>
            <a:r>
              <a:rPr lang="en-US" altLang="en-US" dirty="0"/>
              <a:t>G = (V, E) </a:t>
            </a:r>
            <a:r>
              <a:rPr lang="en-US" altLang="en-US" dirty="0">
                <a:sym typeface="Symbol" pitchFamily="2" charset="2"/>
              </a:rPr>
              <a:t> find a shortest path from a given source vertex </a:t>
            </a:r>
            <a:r>
              <a:rPr lang="en-US" altLang="en-US" dirty="0">
                <a:latin typeface="Comic Sans MS" panose="030F0902030302020204" pitchFamily="66" charset="0"/>
                <a:sym typeface="Symbol" pitchFamily="2" charset="2"/>
              </a:rPr>
              <a:t>s</a:t>
            </a:r>
            <a:r>
              <a:rPr lang="en-US" altLang="en-US" dirty="0">
                <a:sym typeface="Symbol" pitchFamily="2" charset="2"/>
              </a:rPr>
              <a:t> to each vertex </a:t>
            </a:r>
            <a:r>
              <a:rPr lang="en-US" altLang="en-US" dirty="0">
                <a:latin typeface="Comic Sans MS" panose="030F0902030302020204" pitchFamily="66" charset="0"/>
                <a:sym typeface="Symbol" pitchFamily="2" charset="2"/>
              </a:rPr>
              <a:t>v  V</a:t>
            </a:r>
          </a:p>
          <a:p>
            <a:pPr>
              <a:lnSpc>
                <a:spcPct val="110000"/>
              </a:lnSpc>
            </a:pPr>
            <a:r>
              <a:rPr lang="en-US" altLang="en-US" b="1" dirty="0">
                <a:solidFill>
                  <a:schemeClr val="accent4"/>
                </a:solidFill>
                <a:sym typeface="Symbol" pitchFamily="2" charset="2"/>
              </a:rPr>
              <a:t>Single-destination shortest paths</a:t>
            </a:r>
          </a:p>
          <a:p>
            <a:pPr lvl="1">
              <a:lnSpc>
                <a:spcPct val="110000"/>
              </a:lnSpc>
            </a:pPr>
            <a:r>
              <a:rPr lang="en-US" altLang="en-US" dirty="0">
                <a:sym typeface="Symbol" pitchFamily="2" charset="2"/>
              </a:rPr>
              <a:t>Find a shortest path to a given destination vertex </a:t>
            </a:r>
            <a:r>
              <a:rPr lang="en-US" altLang="en-US" b="1" dirty="0">
                <a:sym typeface="Symbol" pitchFamily="2" charset="2"/>
              </a:rPr>
              <a:t>t</a:t>
            </a:r>
            <a:r>
              <a:rPr lang="en-US" altLang="en-US" dirty="0">
                <a:latin typeface="Comic Sans MS" panose="030F0902030302020204" pitchFamily="66" charset="0"/>
                <a:sym typeface="Symbol" pitchFamily="2" charset="2"/>
              </a:rPr>
              <a:t> </a:t>
            </a:r>
            <a:r>
              <a:rPr lang="en-US" altLang="en-US" dirty="0">
                <a:sym typeface="Symbol" pitchFamily="2" charset="2"/>
              </a:rPr>
              <a:t>from each vertex </a:t>
            </a:r>
            <a:r>
              <a:rPr lang="en-US" altLang="en-US" dirty="0">
                <a:latin typeface="Comic Sans MS" panose="030F0902030302020204" pitchFamily="66" charset="0"/>
                <a:sym typeface="Symbol" pitchFamily="2" charset="2"/>
              </a:rPr>
              <a:t>v</a:t>
            </a:r>
            <a:endParaRPr lang="en-US" altLang="en-US" b="1" dirty="0">
              <a:sym typeface="Symbol" pitchFamily="2" charset="2"/>
            </a:endParaRPr>
          </a:p>
          <a:p>
            <a:pPr lvl="1">
              <a:lnSpc>
                <a:spcPct val="110000"/>
              </a:lnSpc>
            </a:pPr>
            <a:r>
              <a:rPr lang="en-US" altLang="en-US" dirty="0">
                <a:sym typeface="Symbol" pitchFamily="2" charset="2"/>
              </a:rPr>
              <a:t>Reversing the direction of each edge  single-source</a:t>
            </a:r>
          </a:p>
          <a:p>
            <a:pPr>
              <a:lnSpc>
                <a:spcPct val="110000"/>
              </a:lnSpc>
            </a:pPr>
            <a:r>
              <a:rPr lang="en-US" altLang="en-US" b="1" dirty="0">
                <a:solidFill>
                  <a:schemeClr val="accent4"/>
                </a:solidFill>
                <a:sym typeface="Symbol" pitchFamily="2" charset="2"/>
              </a:rPr>
              <a:t>Single-pair shortest path</a:t>
            </a:r>
          </a:p>
          <a:p>
            <a:pPr lvl="1">
              <a:lnSpc>
                <a:spcPct val="110000"/>
              </a:lnSpc>
            </a:pPr>
            <a:r>
              <a:rPr lang="en-US" altLang="en-US" dirty="0">
                <a:sym typeface="Symbol" pitchFamily="2" charset="2"/>
              </a:rPr>
              <a:t>Find a shortest path from </a:t>
            </a:r>
            <a:r>
              <a:rPr lang="en-US" altLang="en-US" dirty="0">
                <a:latin typeface="Comic Sans MS" panose="030F0902030302020204" pitchFamily="66" charset="0"/>
                <a:sym typeface="Symbol" pitchFamily="2" charset="2"/>
              </a:rPr>
              <a:t>u</a:t>
            </a:r>
            <a:r>
              <a:rPr lang="en-US" altLang="en-US" dirty="0">
                <a:sym typeface="Symbol" pitchFamily="2" charset="2"/>
              </a:rPr>
              <a:t> to </a:t>
            </a:r>
            <a:r>
              <a:rPr lang="en-US" altLang="en-US" dirty="0">
                <a:latin typeface="Comic Sans MS" panose="030F0902030302020204" pitchFamily="66" charset="0"/>
                <a:sym typeface="Symbol" pitchFamily="2" charset="2"/>
              </a:rPr>
              <a:t>v</a:t>
            </a:r>
            <a:r>
              <a:rPr lang="en-US" altLang="en-US" dirty="0">
                <a:sym typeface="Symbol" pitchFamily="2" charset="2"/>
              </a:rPr>
              <a:t> for given vertices </a:t>
            </a:r>
            <a:r>
              <a:rPr lang="en-US" altLang="en-US" dirty="0">
                <a:latin typeface="Comic Sans MS" panose="030F0902030302020204" pitchFamily="66" charset="0"/>
                <a:sym typeface="Symbol" pitchFamily="2" charset="2"/>
              </a:rPr>
              <a:t>u</a:t>
            </a:r>
            <a:r>
              <a:rPr lang="en-US" altLang="en-US" dirty="0">
                <a:sym typeface="Symbol" pitchFamily="2" charset="2"/>
              </a:rPr>
              <a:t> and </a:t>
            </a:r>
            <a:r>
              <a:rPr lang="en-US" altLang="en-US" dirty="0">
                <a:latin typeface="Comic Sans MS" panose="030F0902030302020204" pitchFamily="66" charset="0"/>
                <a:sym typeface="Symbol" pitchFamily="2" charset="2"/>
              </a:rPr>
              <a:t>v</a:t>
            </a:r>
            <a:endParaRPr lang="en-US" altLang="en-US" dirty="0">
              <a:sym typeface="Symbol" pitchFamily="2" charset="2"/>
            </a:endParaRPr>
          </a:p>
          <a:p>
            <a:pPr>
              <a:lnSpc>
                <a:spcPct val="110000"/>
              </a:lnSpc>
            </a:pPr>
            <a:r>
              <a:rPr lang="en-US" altLang="en-US" b="1" dirty="0">
                <a:solidFill>
                  <a:schemeClr val="accent4"/>
                </a:solidFill>
                <a:sym typeface="Symbol" pitchFamily="2" charset="2"/>
              </a:rPr>
              <a:t>All-pairs shortest-paths</a:t>
            </a:r>
          </a:p>
          <a:p>
            <a:pPr lvl="1">
              <a:lnSpc>
                <a:spcPct val="110000"/>
              </a:lnSpc>
            </a:pPr>
            <a:r>
              <a:rPr lang="en-US" altLang="en-US" dirty="0">
                <a:sym typeface="Symbol" pitchFamily="2" charset="2"/>
              </a:rPr>
              <a:t>Find a shortest path from </a:t>
            </a:r>
            <a:r>
              <a:rPr lang="en-US" altLang="en-US" dirty="0">
                <a:latin typeface="Comic Sans MS" panose="030F0902030302020204" pitchFamily="66" charset="0"/>
                <a:sym typeface="Symbol" pitchFamily="2" charset="2"/>
              </a:rPr>
              <a:t>u</a:t>
            </a:r>
            <a:r>
              <a:rPr lang="en-US" altLang="en-US" dirty="0">
                <a:sym typeface="Symbol" pitchFamily="2" charset="2"/>
              </a:rPr>
              <a:t> to </a:t>
            </a:r>
            <a:r>
              <a:rPr lang="en-US" altLang="en-US" dirty="0">
                <a:latin typeface="Comic Sans MS" panose="030F0902030302020204" pitchFamily="66" charset="0"/>
                <a:sym typeface="Symbol" pitchFamily="2" charset="2"/>
              </a:rPr>
              <a:t>v</a:t>
            </a:r>
            <a:r>
              <a:rPr lang="en-US" altLang="en-US" dirty="0">
                <a:sym typeface="Symbol" pitchFamily="2" charset="2"/>
              </a:rPr>
              <a:t> for every pair of vertices </a:t>
            </a:r>
            <a:r>
              <a:rPr lang="en-US" altLang="en-US" dirty="0">
                <a:latin typeface="Comic Sans MS" panose="030F0902030302020204" pitchFamily="66" charset="0"/>
                <a:sym typeface="Symbol" pitchFamily="2" charset="2"/>
              </a:rPr>
              <a:t>u</a:t>
            </a:r>
            <a:r>
              <a:rPr lang="en-US" altLang="en-US" dirty="0">
                <a:sym typeface="Symbol" pitchFamily="2" charset="2"/>
              </a:rPr>
              <a:t> and </a:t>
            </a:r>
            <a:r>
              <a:rPr lang="en-US" altLang="en-US" dirty="0">
                <a:latin typeface="Comic Sans MS" panose="030F0902030302020204" pitchFamily="66" charset="0"/>
                <a:sym typeface="Symbol" pitchFamily="2" charset="2"/>
              </a:rPr>
              <a:t>v</a:t>
            </a:r>
            <a:endParaRPr lang="en-US" altLang="en-US" dirty="0">
              <a:sym typeface="Symbol" pitchFamily="2" charset="2"/>
            </a:endParaRPr>
          </a:p>
          <a:p>
            <a:endParaRPr lang="en-US" dirty="0"/>
          </a:p>
        </p:txBody>
      </p:sp>
    </p:spTree>
    <p:extLst>
      <p:ext uri="{BB962C8B-B14F-4D97-AF65-F5344CB8AC3E}">
        <p14:creationId xmlns:p14="http://schemas.microsoft.com/office/powerpoint/2010/main" val="187738434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FA21D-604F-02D8-C4D7-F4F19436DCBF}"/>
              </a:ext>
            </a:extLst>
          </p:cNvPr>
          <p:cNvSpPr>
            <a:spLocks noGrp="1"/>
          </p:cNvSpPr>
          <p:nvPr>
            <p:ph type="title"/>
          </p:nvPr>
        </p:nvSpPr>
        <p:spPr/>
        <p:txBody>
          <a:bodyPr>
            <a:normAutofit fontScale="90000"/>
          </a:bodyPr>
          <a:lstStyle/>
          <a:p>
            <a:r>
              <a:rPr lang="en-US" sz="4000" dirty="0"/>
              <a:t>Shortest path problem</a:t>
            </a:r>
            <a:br>
              <a:rPr lang="en-US" sz="4000" dirty="0"/>
            </a:br>
            <a:endParaRPr lang="en-US" dirty="0"/>
          </a:p>
        </p:txBody>
      </p:sp>
      <p:sp>
        <p:nvSpPr>
          <p:cNvPr id="3" name="Text Placeholder 2">
            <a:extLst>
              <a:ext uri="{FF2B5EF4-FFF2-40B4-BE49-F238E27FC236}">
                <a16:creationId xmlns:a16="http://schemas.microsoft.com/office/drawing/2014/main" id="{47CD2A0B-FC03-63BA-91F1-535FC14F37AF}"/>
              </a:ext>
            </a:extLst>
          </p:cNvPr>
          <p:cNvSpPr>
            <a:spLocks noGrp="1"/>
          </p:cNvSpPr>
          <p:nvPr>
            <p:ph type="body" sz="quarter" idx="10"/>
          </p:nvPr>
        </p:nvSpPr>
        <p:spPr/>
        <p:txBody>
          <a:bodyPr/>
          <a:lstStyle/>
          <a:p>
            <a:r>
              <a:rPr lang="en-US" dirty="0"/>
              <a:t>Negative-weight edges</a:t>
            </a:r>
          </a:p>
        </p:txBody>
      </p:sp>
      <p:sp>
        <p:nvSpPr>
          <p:cNvPr id="4" name="Content Placeholder 3">
            <a:extLst>
              <a:ext uri="{FF2B5EF4-FFF2-40B4-BE49-F238E27FC236}">
                <a16:creationId xmlns:a16="http://schemas.microsoft.com/office/drawing/2014/main" id="{5AF0E51F-E389-14A8-A6BA-ABE6092C7318}"/>
              </a:ext>
            </a:extLst>
          </p:cNvPr>
          <p:cNvSpPr>
            <a:spLocks noGrp="1"/>
          </p:cNvSpPr>
          <p:nvPr>
            <p:ph sz="quarter" idx="11"/>
          </p:nvPr>
        </p:nvSpPr>
        <p:spPr/>
        <p:txBody>
          <a:bodyPr/>
          <a:lstStyle/>
          <a:p>
            <a:pPr>
              <a:lnSpc>
                <a:spcPct val="150000"/>
              </a:lnSpc>
            </a:pPr>
            <a:r>
              <a:rPr lang="en-US" altLang="en-US" dirty="0"/>
              <a:t>Negative-weight edges may form negative-weight cycles</a:t>
            </a:r>
          </a:p>
          <a:p>
            <a:pPr>
              <a:lnSpc>
                <a:spcPct val="150000"/>
              </a:lnSpc>
            </a:pPr>
            <a:r>
              <a:rPr lang="en-US" altLang="en-US" dirty="0">
                <a:sym typeface="Symbol" pitchFamily="2" charset="2"/>
              </a:rPr>
              <a:t>If such cycles are reachable from </a:t>
            </a:r>
          </a:p>
          <a:p>
            <a:pPr>
              <a:lnSpc>
                <a:spcPct val="150000"/>
              </a:lnSpc>
              <a:buFontTx/>
              <a:buNone/>
            </a:pPr>
            <a:r>
              <a:rPr lang="en-US" altLang="en-US" dirty="0">
                <a:sym typeface="Symbol" pitchFamily="2" charset="2"/>
              </a:rPr>
              <a:t>	the source, then </a:t>
            </a:r>
            <a:r>
              <a:rPr lang="en-US" altLang="en-US" sz="2400" dirty="0" err="1">
                <a:latin typeface="Comic Sans MS" panose="030F0902030302020204" pitchFamily="66" charset="0"/>
              </a:rPr>
              <a:t>δ</a:t>
            </a:r>
            <a:r>
              <a:rPr lang="en-US" altLang="en-US" dirty="0">
                <a:sym typeface="Symbol" pitchFamily="2" charset="2"/>
              </a:rPr>
              <a:t>(s, v) is not properly </a:t>
            </a:r>
          </a:p>
          <a:p>
            <a:pPr>
              <a:lnSpc>
                <a:spcPct val="150000"/>
              </a:lnSpc>
              <a:buFontTx/>
              <a:buNone/>
            </a:pPr>
            <a:r>
              <a:rPr lang="en-US" altLang="en-US" dirty="0">
                <a:sym typeface="Symbol" pitchFamily="2" charset="2"/>
              </a:rPr>
              <a:t>	defined!</a:t>
            </a:r>
          </a:p>
          <a:p>
            <a:pPr lvl="1">
              <a:lnSpc>
                <a:spcPct val="150000"/>
              </a:lnSpc>
            </a:pPr>
            <a:r>
              <a:rPr lang="en-US" altLang="en-US" dirty="0"/>
              <a:t>Keep going around the cycle, and get </a:t>
            </a:r>
          </a:p>
          <a:p>
            <a:pPr lvl="1">
              <a:lnSpc>
                <a:spcPct val="150000"/>
              </a:lnSpc>
              <a:buFontTx/>
              <a:buNone/>
            </a:pPr>
            <a:r>
              <a:rPr lang="en-US" altLang="en-US" dirty="0"/>
              <a:t>	w(s, v) = - </a:t>
            </a:r>
            <a:r>
              <a:rPr lang="en-US" altLang="en-US" dirty="0">
                <a:sym typeface="Symbol" pitchFamily="2" charset="2"/>
              </a:rPr>
              <a:t></a:t>
            </a:r>
            <a:r>
              <a:rPr lang="en-US" altLang="en-US" dirty="0"/>
              <a:t> for all </a:t>
            </a:r>
            <a:r>
              <a:rPr lang="en-US" altLang="en-US" dirty="0">
                <a:latin typeface="Comic Sans MS" panose="030F0902030302020204" pitchFamily="66" charset="0"/>
              </a:rPr>
              <a:t>v</a:t>
            </a:r>
            <a:r>
              <a:rPr lang="en-US" altLang="en-US" dirty="0"/>
              <a:t> on the cycle</a:t>
            </a:r>
          </a:p>
          <a:p>
            <a:endParaRPr lang="en-US" dirty="0"/>
          </a:p>
        </p:txBody>
      </p:sp>
      <p:pic>
        <p:nvPicPr>
          <p:cNvPr id="46" name="Picture 45" descr="A black background with a black square&#10;&#10;Description automatically generated">
            <a:extLst>
              <a:ext uri="{FF2B5EF4-FFF2-40B4-BE49-F238E27FC236}">
                <a16:creationId xmlns:a16="http://schemas.microsoft.com/office/drawing/2014/main" id="{FBD13F62-24DD-AE05-0A1D-52E7156276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7533" y="4309292"/>
            <a:ext cx="8776970" cy="5946612"/>
          </a:xfrm>
          <a:prstGeom prst="rect">
            <a:avLst/>
          </a:prstGeom>
        </p:spPr>
      </p:pic>
    </p:spTree>
    <p:extLst>
      <p:ext uri="{BB962C8B-B14F-4D97-AF65-F5344CB8AC3E}">
        <p14:creationId xmlns:p14="http://schemas.microsoft.com/office/powerpoint/2010/main" val="213320600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46D28-0AE4-F149-8F51-6527F7E1794D}"/>
              </a:ext>
            </a:extLst>
          </p:cNvPr>
          <p:cNvSpPr>
            <a:spLocks noGrp="1"/>
          </p:cNvSpPr>
          <p:nvPr>
            <p:ph type="title"/>
          </p:nvPr>
        </p:nvSpPr>
        <p:spPr/>
        <p:txBody>
          <a:bodyPr>
            <a:normAutofit fontScale="90000"/>
          </a:bodyPr>
          <a:lstStyle/>
          <a:p>
            <a:r>
              <a:rPr lang="en-US" sz="4000" dirty="0"/>
              <a:t>Shortest path problem</a:t>
            </a:r>
            <a:br>
              <a:rPr lang="en-US" sz="4000" dirty="0"/>
            </a:br>
            <a:endParaRPr lang="en-US" dirty="0"/>
          </a:p>
        </p:txBody>
      </p:sp>
      <p:sp>
        <p:nvSpPr>
          <p:cNvPr id="3" name="Text Placeholder 2">
            <a:extLst>
              <a:ext uri="{FF2B5EF4-FFF2-40B4-BE49-F238E27FC236}">
                <a16:creationId xmlns:a16="http://schemas.microsoft.com/office/drawing/2014/main" id="{5F180D0E-824E-2CDF-7ECA-73A53CBD7FEA}"/>
              </a:ext>
            </a:extLst>
          </p:cNvPr>
          <p:cNvSpPr>
            <a:spLocks noGrp="1"/>
          </p:cNvSpPr>
          <p:nvPr>
            <p:ph type="body" sz="quarter" idx="10"/>
          </p:nvPr>
        </p:nvSpPr>
        <p:spPr/>
        <p:txBody>
          <a:bodyPr/>
          <a:lstStyle/>
          <a:p>
            <a:r>
              <a:rPr lang="en-US" dirty="0"/>
              <a:t>Negative-weight edges</a:t>
            </a:r>
          </a:p>
          <a:p>
            <a:endParaRPr lang="en-US" dirty="0"/>
          </a:p>
        </p:txBody>
      </p:sp>
      <p:sp>
        <p:nvSpPr>
          <p:cNvPr id="4" name="Content Placeholder 3">
            <a:extLst>
              <a:ext uri="{FF2B5EF4-FFF2-40B4-BE49-F238E27FC236}">
                <a16:creationId xmlns:a16="http://schemas.microsoft.com/office/drawing/2014/main" id="{81E171E8-251A-B7C5-AF95-BD82B8DDDA91}"/>
              </a:ext>
            </a:extLst>
          </p:cNvPr>
          <p:cNvSpPr>
            <a:spLocks noGrp="1"/>
          </p:cNvSpPr>
          <p:nvPr>
            <p:ph sz="quarter" idx="11"/>
          </p:nvPr>
        </p:nvSpPr>
        <p:spPr/>
        <p:txBody>
          <a:bodyPr>
            <a:normAutofit/>
          </a:bodyPr>
          <a:lstStyle/>
          <a:p>
            <a:pPr>
              <a:lnSpc>
                <a:spcPct val="140000"/>
              </a:lnSpc>
            </a:pPr>
            <a:r>
              <a:rPr lang="en-US" altLang="en-US" sz="4400" dirty="0"/>
              <a:t>s </a:t>
            </a:r>
            <a:r>
              <a:rPr lang="en-US" altLang="en-US" sz="4400" dirty="0">
                <a:sym typeface="Symbol" pitchFamily="2" charset="2"/>
              </a:rPr>
              <a:t> a: only one path</a:t>
            </a:r>
          </a:p>
          <a:p>
            <a:pPr>
              <a:lnSpc>
                <a:spcPct val="140000"/>
              </a:lnSpc>
              <a:buFontTx/>
              <a:buNone/>
            </a:pPr>
            <a:r>
              <a:rPr lang="en-US" altLang="en-US" sz="4400" dirty="0">
                <a:sym typeface="Symbol" pitchFamily="2" charset="2"/>
              </a:rPr>
              <a:t>	</a:t>
            </a:r>
            <a:r>
              <a:rPr lang="en-US" altLang="en-US" dirty="0" err="1">
                <a:solidFill>
                  <a:srgbClr val="DD0111"/>
                </a:solidFill>
                <a:latin typeface="Comic Sans MS" panose="030F0902030302020204" pitchFamily="66" charset="0"/>
              </a:rPr>
              <a:t>δ</a:t>
            </a:r>
            <a:r>
              <a:rPr lang="en-US" altLang="en-US" sz="4400" dirty="0">
                <a:solidFill>
                  <a:srgbClr val="DD0111"/>
                </a:solidFill>
                <a:sym typeface="Symbol" pitchFamily="2" charset="2"/>
              </a:rPr>
              <a:t>(s, a) = w(s, a) = 3</a:t>
            </a:r>
          </a:p>
          <a:p>
            <a:pPr>
              <a:lnSpc>
                <a:spcPct val="140000"/>
              </a:lnSpc>
            </a:pPr>
            <a:r>
              <a:rPr lang="en-US" altLang="en-US" sz="4400" dirty="0"/>
              <a:t>s </a:t>
            </a:r>
            <a:r>
              <a:rPr lang="en-US" altLang="en-US" sz="4400" dirty="0">
                <a:sym typeface="Symbol" pitchFamily="2" charset="2"/>
              </a:rPr>
              <a:t> b: only one path</a:t>
            </a:r>
          </a:p>
          <a:p>
            <a:pPr>
              <a:lnSpc>
                <a:spcPct val="140000"/>
              </a:lnSpc>
              <a:buFontTx/>
              <a:buNone/>
            </a:pPr>
            <a:r>
              <a:rPr lang="en-US" altLang="en-US" sz="4400" dirty="0">
                <a:sym typeface="Symbol" pitchFamily="2" charset="2"/>
              </a:rPr>
              <a:t>	</a:t>
            </a:r>
            <a:r>
              <a:rPr lang="en-US" altLang="en-US" dirty="0" err="1">
                <a:solidFill>
                  <a:srgbClr val="DD0111"/>
                </a:solidFill>
                <a:latin typeface="Comic Sans MS" panose="030F0902030302020204" pitchFamily="66" charset="0"/>
              </a:rPr>
              <a:t>δ</a:t>
            </a:r>
            <a:r>
              <a:rPr lang="en-US" altLang="en-US" sz="4400" dirty="0">
                <a:solidFill>
                  <a:srgbClr val="DD0111"/>
                </a:solidFill>
                <a:sym typeface="Symbol" pitchFamily="2" charset="2"/>
              </a:rPr>
              <a:t>(s, b) = w(s, a) + w(a, b) = -1</a:t>
            </a:r>
          </a:p>
          <a:p>
            <a:pPr>
              <a:lnSpc>
                <a:spcPct val="140000"/>
              </a:lnSpc>
            </a:pPr>
            <a:r>
              <a:rPr lang="en-US" altLang="en-US" sz="4400" dirty="0"/>
              <a:t>s </a:t>
            </a:r>
            <a:r>
              <a:rPr lang="en-US" altLang="en-US" sz="4400" dirty="0">
                <a:sym typeface="Symbol" pitchFamily="2" charset="2"/>
              </a:rPr>
              <a:t> c: infinitely many paths</a:t>
            </a:r>
          </a:p>
          <a:p>
            <a:pPr>
              <a:lnSpc>
                <a:spcPct val="140000"/>
              </a:lnSpc>
              <a:buFontTx/>
              <a:buNone/>
            </a:pPr>
            <a:r>
              <a:rPr lang="en-US" altLang="en-US" sz="4400" dirty="0">
                <a:sym typeface="Symbol" pitchFamily="2" charset="2"/>
              </a:rPr>
              <a:t>	s, c, s, c, d, c, s, c, d, c, d, c</a:t>
            </a:r>
          </a:p>
          <a:p>
            <a:pPr>
              <a:lnSpc>
                <a:spcPct val="140000"/>
              </a:lnSpc>
              <a:buFontTx/>
              <a:buNone/>
            </a:pPr>
            <a:r>
              <a:rPr lang="en-US" altLang="en-US" sz="4400" dirty="0">
                <a:sym typeface="Symbol" pitchFamily="2" charset="2"/>
              </a:rPr>
              <a:t>	cycle has positive weight (6 - 3 = 3)</a:t>
            </a:r>
          </a:p>
          <a:p>
            <a:pPr>
              <a:lnSpc>
                <a:spcPct val="140000"/>
              </a:lnSpc>
              <a:buFontTx/>
              <a:buNone/>
            </a:pPr>
            <a:r>
              <a:rPr lang="en-US" altLang="en-US" sz="4400" dirty="0">
                <a:sym typeface="Symbol" pitchFamily="2" charset="2"/>
              </a:rPr>
              <a:t>	s, c is shortest path with weight </a:t>
            </a:r>
            <a:r>
              <a:rPr lang="en-US" altLang="en-US" dirty="0" err="1">
                <a:solidFill>
                  <a:srgbClr val="DD0111"/>
                </a:solidFill>
                <a:latin typeface="Comic Sans MS" panose="030F0902030302020204" pitchFamily="66" charset="0"/>
              </a:rPr>
              <a:t>δ</a:t>
            </a:r>
            <a:r>
              <a:rPr lang="en-US" altLang="en-US" sz="4400" dirty="0">
                <a:solidFill>
                  <a:srgbClr val="DD0111"/>
                </a:solidFill>
                <a:sym typeface="Symbol" pitchFamily="2" charset="2"/>
              </a:rPr>
              <a:t>(s, b) = w(s, c) = 5</a:t>
            </a:r>
          </a:p>
          <a:p>
            <a:endParaRPr lang="en-US" sz="4400" dirty="0"/>
          </a:p>
        </p:txBody>
      </p:sp>
      <p:pic>
        <p:nvPicPr>
          <p:cNvPr id="6" name="Picture 5" descr="A black background with a black square&#10;&#10;Description automatically generated">
            <a:extLst>
              <a:ext uri="{FF2B5EF4-FFF2-40B4-BE49-F238E27FC236}">
                <a16:creationId xmlns:a16="http://schemas.microsoft.com/office/drawing/2014/main" id="{AA6D2035-5BFC-73E1-65A0-4B2035566A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45969" y="3836959"/>
            <a:ext cx="9005026" cy="6042082"/>
          </a:xfrm>
          <a:prstGeom prst="rect">
            <a:avLst/>
          </a:prstGeom>
        </p:spPr>
      </p:pic>
    </p:spTree>
    <p:extLst>
      <p:ext uri="{BB962C8B-B14F-4D97-AF65-F5344CB8AC3E}">
        <p14:creationId xmlns:p14="http://schemas.microsoft.com/office/powerpoint/2010/main" val="80295717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5ACFE-84F0-D96F-9A32-E86D27DC266C}"/>
              </a:ext>
            </a:extLst>
          </p:cNvPr>
          <p:cNvSpPr>
            <a:spLocks noGrp="1"/>
          </p:cNvSpPr>
          <p:nvPr>
            <p:ph type="title"/>
          </p:nvPr>
        </p:nvSpPr>
        <p:spPr/>
        <p:txBody>
          <a:bodyPr>
            <a:normAutofit fontScale="90000"/>
          </a:bodyPr>
          <a:lstStyle/>
          <a:p>
            <a:r>
              <a:rPr lang="en-US" sz="4000" dirty="0"/>
              <a:t>Shortest path problem</a:t>
            </a:r>
            <a:br>
              <a:rPr lang="en-US" sz="4000" dirty="0"/>
            </a:br>
            <a:endParaRPr lang="en-US" dirty="0"/>
          </a:p>
        </p:txBody>
      </p:sp>
      <p:sp>
        <p:nvSpPr>
          <p:cNvPr id="3" name="Text Placeholder 2">
            <a:extLst>
              <a:ext uri="{FF2B5EF4-FFF2-40B4-BE49-F238E27FC236}">
                <a16:creationId xmlns:a16="http://schemas.microsoft.com/office/drawing/2014/main" id="{40DE7A7B-37E6-9645-C9FC-C3F61A9F8274}"/>
              </a:ext>
            </a:extLst>
          </p:cNvPr>
          <p:cNvSpPr>
            <a:spLocks noGrp="1"/>
          </p:cNvSpPr>
          <p:nvPr>
            <p:ph type="body" sz="quarter" idx="10"/>
          </p:nvPr>
        </p:nvSpPr>
        <p:spPr/>
        <p:txBody>
          <a:bodyPr/>
          <a:lstStyle/>
          <a:p>
            <a:r>
              <a:rPr lang="en-US" dirty="0"/>
              <a:t>Negative-weight edges</a:t>
            </a:r>
          </a:p>
          <a:p>
            <a:endParaRPr lang="en-US" dirty="0"/>
          </a:p>
        </p:txBody>
      </p:sp>
      <p:sp>
        <p:nvSpPr>
          <p:cNvPr id="4" name="Content Placeholder 3">
            <a:extLst>
              <a:ext uri="{FF2B5EF4-FFF2-40B4-BE49-F238E27FC236}">
                <a16:creationId xmlns:a16="http://schemas.microsoft.com/office/drawing/2014/main" id="{3EBD4184-9F44-903F-DA22-463FF8A93D6E}"/>
              </a:ext>
            </a:extLst>
          </p:cNvPr>
          <p:cNvSpPr>
            <a:spLocks noGrp="1"/>
          </p:cNvSpPr>
          <p:nvPr>
            <p:ph sz="quarter" idx="11"/>
          </p:nvPr>
        </p:nvSpPr>
        <p:spPr>
          <a:xfrm>
            <a:off x="2167378" y="4125886"/>
            <a:ext cx="10738726" cy="8523314"/>
          </a:xfrm>
        </p:spPr>
        <p:txBody>
          <a:bodyPr>
            <a:normAutofit/>
          </a:bodyPr>
          <a:lstStyle/>
          <a:p>
            <a:pPr>
              <a:lnSpc>
                <a:spcPct val="110000"/>
              </a:lnSpc>
            </a:pPr>
            <a:r>
              <a:rPr lang="en-US" altLang="en-US" sz="4800" dirty="0"/>
              <a:t>s </a:t>
            </a:r>
            <a:r>
              <a:rPr lang="en-US" altLang="en-US" sz="4800" dirty="0">
                <a:sym typeface="Symbol" pitchFamily="2" charset="2"/>
              </a:rPr>
              <a:t> e: infinitely many paths: </a:t>
            </a:r>
          </a:p>
          <a:p>
            <a:pPr lvl="1">
              <a:lnSpc>
                <a:spcPct val="110000"/>
              </a:lnSpc>
            </a:pPr>
            <a:r>
              <a:rPr lang="en-US" altLang="en-US" sz="4800" dirty="0">
                <a:sym typeface="Symbol" pitchFamily="2" charset="2"/>
              </a:rPr>
              <a:t>s, e, s, e, f, e, s, e, f, e, f, e</a:t>
            </a:r>
          </a:p>
          <a:p>
            <a:pPr lvl="1">
              <a:lnSpc>
                <a:spcPct val="110000"/>
              </a:lnSpc>
            </a:pPr>
            <a:r>
              <a:rPr lang="en-US" altLang="en-US" sz="4800" dirty="0">
                <a:sym typeface="Symbol" pitchFamily="2" charset="2"/>
              </a:rPr>
              <a:t>cycle e, f, e has negative weight: </a:t>
            </a:r>
          </a:p>
          <a:p>
            <a:pPr lvl="1">
              <a:lnSpc>
                <a:spcPct val="110000"/>
              </a:lnSpc>
              <a:buFontTx/>
              <a:buNone/>
            </a:pPr>
            <a:r>
              <a:rPr lang="en-US" altLang="en-US" sz="4800" dirty="0">
                <a:sym typeface="Symbol" pitchFamily="2" charset="2"/>
              </a:rPr>
              <a:t>		    3 + (- 6) = -3 </a:t>
            </a:r>
          </a:p>
          <a:p>
            <a:pPr lvl="1">
              <a:lnSpc>
                <a:spcPct val="110000"/>
              </a:lnSpc>
            </a:pPr>
            <a:r>
              <a:rPr lang="en-US" altLang="en-US" sz="4800" dirty="0">
                <a:sym typeface="Symbol" pitchFamily="2" charset="2"/>
              </a:rPr>
              <a:t>can find paths from </a:t>
            </a:r>
            <a:r>
              <a:rPr lang="en-US" altLang="en-US" sz="4800" dirty="0">
                <a:latin typeface="Comic Sans MS" panose="030F0902030302020204" pitchFamily="66" charset="0"/>
                <a:sym typeface="Symbol" pitchFamily="2" charset="2"/>
              </a:rPr>
              <a:t>s</a:t>
            </a:r>
            <a:r>
              <a:rPr lang="en-US" altLang="en-US" sz="4800" dirty="0">
                <a:sym typeface="Symbol" pitchFamily="2" charset="2"/>
              </a:rPr>
              <a:t> to </a:t>
            </a:r>
            <a:r>
              <a:rPr lang="en-US" altLang="en-US" sz="4800" dirty="0">
                <a:latin typeface="Comic Sans MS" panose="030F0902030302020204" pitchFamily="66" charset="0"/>
                <a:sym typeface="Symbol" pitchFamily="2" charset="2"/>
              </a:rPr>
              <a:t>e</a:t>
            </a:r>
            <a:r>
              <a:rPr lang="en-US" altLang="en-US" sz="4800" dirty="0">
                <a:sym typeface="Symbol" pitchFamily="2" charset="2"/>
              </a:rPr>
              <a:t> with arbitrarily large negative weights</a:t>
            </a:r>
          </a:p>
          <a:p>
            <a:pPr lvl="1">
              <a:lnSpc>
                <a:spcPct val="110000"/>
              </a:lnSpc>
            </a:pPr>
            <a:r>
              <a:rPr lang="en-US" altLang="en-US" sz="2800" dirty="0" err="1">
                <a:solidFill>
                  <a:srgbClr val="DD0111"/>
                </a:solidFill>
                <a:latin typeface="Comic Sans MS" panose="030F0902030302020204" pitchFamily="66" charset="0"/>
              </a:rPr>
              <a:t>δ</a:t>
            </a:r>
            <a:r>
              <a:rPr lang="en-US" altLang="en-US" sz="4800" dirty="0">
                <a:solidFill>
                  <a:srgbClr val="DD0111"/>
                </a:solidFill>
                <a:sym typeface="Symbol" pitchFamily="2" charset="2"/>
              </a:rPr>
              <a:t>(s, e) = - </a:t>
            </a:r>
            <a:r>
              <a:rPr lang="en-US" altLang="en-US" sz="4800" dirty="0">
                <a:sym typeface="Symbol" pitchFamily="2" charset="2"/>
              </a:rPr>
              <a:t>  no shortest path exists between </a:t>
            </a:r>
            <a:r>
              <a:rPr lang="en-US" altLang="en-US" sz="4800" dirty="0">
                <a:latin typeface="Comic Sans MS" panose="030F0902030302020204" pitchFamily="66" charset="0"/>
                <a:sym typeface="Symbol" pitchFamily="2" charset="2"/>
              </a:rPr>
              <a:t>s</a:t>
            </a:r>
            <a:r>
              <a:rPr lang="en-US" altLang="en-US" sz="4800" dirty="0">
                <a:sym typeface="Symbol" pitchFamily="2" charset="2"/>
              </a:rPr>
              <a:t> and </a:t>
            </a:r>
            <a:r>
              <a:rPr lang="en-US" altLang="en-US" sz="4800" dirty="0">
                <a:latin typeface="Comic Sans MS" panose="030F0902030302020204" pitchFamily="66" charset="0"/>
                <a:sym typeface="Symbol" pitchFamily="2" charset="2"/>
              </a:rPr>
              <a:t>e</a:t>
            </a:r>
          </a:p>
          <a:p>
            <a:pPr lvl="1">
              <a:lnSpc>
                <a:spcPct val="110000"/>
              </a:lnSpc>
            </a:pPr>
            <a:r>
              <a:rPr lang="en-US" altLang="en-US" sz="4800" dirty="0">
                <a:sym typeface="Symbol" pitchFamily="2" charset="2"/>
              </a:rPr>
              <a:t>Similarly: </a:t>
            </a:r>
            <a:r>
              <a:rPr lang="en-US" altLang="en-US" sz="2800" dirty="0" err="1">
                <a:solidFill>
                  <a:srgbClr val="DD0111"/>
                </a:solidFill>
                <a:latin typeface="Comic Sans MS" panose="030F0902030302020204" pitchFamily="66" charset="0"/>
              </a:rPr>
              <a:t>δ</a:t>
            </a:r>
            <a:r>
              <a:rPr lang="en-US" altLang="en-US" sz="4800" dirty="0">
                <a:solidFill>
                  <a:srgbClr val="DD0111"/>
                </a:solidFill>
                <a:sym typeface="Symbol" pitchFamily="2" charset="2"/>
              </a:rPr>
              <a:t>(s, f) = - </a:t>
            </a:r>
            <a:r>
              <a:rPr lang="en-US" altLang="en-US" sz="4800" dirty="0">
                <a:sym typeface="Symbol" pitchFamily="2" charset="2"/>
              </a:rPr>
              <a:t>, </a:t>
            </a:r>
            <a:r>
              <a:rPr lang="en-US" altLang="en-US" sz="2800" dirty="0" err="1">
                <a:solidFill>
                  <a:srgbClr val="DD0111"/>
                </a:solidFill>
                <a:latin typeface="Comic Sans MS" panose="030F0902030302020204" pitchFamily="66" charset="0"/>
              </a:rPr>
              <a:t>δ</a:t>
            </a:r>
            <a:r>
              <a:rPr lang="en-US" altLang="en-US" sz="4800" dirty="0">
                <a:solidFill>
                  <a:srgbClr val="DD0111"/>
                </a:solidFill>
                <a:sym typeface="Symbol" pitchFamily="2" charset="2"/>
              </a:rPr>
              <a:t>(s, g) = - </a:t>
            </a:r>
          </a:p>
          <a:p>
            <a:endParaRPr lang="en-US" sz="4800" dirty="0"/>
          </a:p>
        </p:txBody>
      </p:sp>
      <p:pic>
        <p:nvPicPr>
          <p:cNvPr id="6" name="Picture 5" descr="A black background with a black square&#10;&#10;Description automatically generated">
            <a:extLst>
              <a:ext uri="{FF2B5EF4-FFF2-40B4-BE49-F238E27FC236}">
                <a16:creationId xmlns:a16="http://schemas.microsoft.com/office/drawing/2014/main" id="{503BBE61-C65D-48C5-0F94-31F03745F7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3902" y="2821501"/>
            <a:ext cx="8221254" cy="5542716"/>
          </a:xfrm>
          <a:prstGeom prst="rect">
            <a:avLst/>
          </a:prstGeom>
        </p:spPr>
      </p:pic>
      <p:pic>
        <p:nvPicPr>
          <p:cNvPr id="8" name="Picture 7" descr="A black background with a black square&#10;&#10;Description automatically generated">
            <a:extLst>
              <a:ext uri="{FF2B5EF4-FFF2-40B4-BE49-F238E27FC236}">
                <a16:creationId xmlns:a16="http://schemas.microsoft.com/office/drawing/2014/main" id="{974FC0F1-A4D3-9C64-C7A3-1DEA0EBF1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0066" y="8224468"/>
            <a:ext cx="3794287" cy="4585901"/>
          </a:xfrm>
          <a:prstGeom prst="rect">
            <a:avLst/>
          </a:prstGeom>
        </p:spPr>
      </p:pic>
      <p:sp>
        <p:nvSpPr>
          <p:cNvPr id="9" name="Text Box 58">
            <a:extLst>
              <a:ext uri="{FF2B5EF4-FFF2-40B4-BE49-F238E27FC236}">
                <a16:creationId xmlns:a16="http://schemas.microsoft.com/office/drawing/2014/main" id="{5AB75620-9A80-F3A2-42BF-95168DEA64A8}"/>
              </a:ext>
            </a:extLst>
          </p:cNvPr>
          <p:cNvSpPr txBox="1">
            <a:spLocks noChangeArrowheads="1"/>
          </p:cNvSpPr>
          <p:nvPr/>
        </p:nvSpPr>
        <p:spPr bwMode="auto">
          <a:xfrm>
            <a:off x="21141826" y="9106660"/>
            <a:ext cx="244969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4000" dirty="0">
                <a:solidFill>
                  <a:schemeClr val="accent4"/>
                </a:solidFill>
                <a:latin typeface="Comic Sans MS" panose="030F0902030302020204" pitchFamily="66" charset="0"/>
              </a:rPr>
              <a:t>h, </a:t>
            </a:r>
            <a:r>
              <a:rPr lang="en-US" altLang="en-US" sz="4000" dirty="0" err="1">
                <a:solidFill>
                  <a:schemeClr val="accent4"/>
                </a:solidFill>
                <a:latin typeface="Comic Sans MS" panose="030F0902030302020204" pitchFamily="66" charset="0"/>
              </a:rPr>
              <a:t>i</a:t>
            </a:r>
            <a:r>
              <a:rPr lang="en-US" altLang="en-US" sz="4000" dirty="0">
                <a:solidFill>
                  <a:schemeClr val="accent4"/>
                </a:solidFill>
                <a:latin typeface="Comic Sans MS" panose="030F0902030302020204" pitchFamily="66" charset="0"/>
              </a:rPr>
              <a:t>, j </a:t>
            </a:r>
            <a:r>
              <a:rPr lang="en-US" altLang="en-US" sz="4000" dirty="0">
                <a:solidFill>
                  <a:schemeClr val="accent4"/>
                </a:solidFill>
              </a:rPr>
              <a:t>not</a:t>
            </a:r>
          </a:p>
          <a:p>
            <a:r>
              <a:rPr lang="en-US" altLang="en-US" sz="4000" dirty="0">
                <a:solidFill>
                  <a:schemeClr val="accent4"/>
                </a:solidFill>
              </a:rPr>
              <a:t>reachable</a:t>
            </a:r>
          </a:p>
          <a:p>
            <a:r>
              <a:rPr lang="en-US" altLang="en-US" sz="4000" dirty="0">
                <a:solidFill>
                  <a:schemeClr val="accent4"/>
                </a:solidFill>
              </a:rPr>
              <a:t>from s</a:t>
            </a:r>
          </a:p>
        </p:txBody>
      </p:sp>
      <p:sp>
        <p:nvSpPr>
          <p:cNvPr id="11" name="TextBox 10">
            <a:extLst>
              <a:ext uri="{FF2B5EF4-FFF2-40B4-BE49-F238E27FC236}">
                <a16:creationId xmlns:a16="http://schemas.microsoft.com/office/drawing/2014/main" id="{9CF81BE1-A9E2-55CA-9B6C-301A2E0F292B}"/>
              </a:ext>
            </a:extLst>
          </p:cNvPr>
          <p:cNvSpPr txBox="1"/>
          <p:nvPr/>
        </p:nvSpPr>
        <p:spPr>
          <a:xfrm>
            <a:off x="15053909" y="12643959"/>
            <a:ext cx="708659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en-US" sz="3600" dirty="0" err="1">
                <a:solidFill>
                  <a:srgbClr val="DD0111"/>
                </a:solidFill>
              </a:rPr>
              <a:t>δ</a:t>
            </a:r>
            <a:r>
              <a:rPr lang="en-US" altLang="en-US" sz="3600" dirty="0">
                <a:solidFill>
                  <a:srgbClr val="DD0111"/>
                </a:solidFill>
                <a:latin typeface="Comic Sans MS" panose="030F0902030302020204" pitchFamily="66" charset="0"/>
                <a:sym typeface="Symbol" pitchFamily="2" charset="2"/>
              </a:rPr>
              <a:t>(s, h) = </a:t>
            </a:r>
            <a:r>
              <a:rPr lang="en-US" altLang="en-US" sz="3600" dirty="0" err="1">
                <a:solidFill>
                  <a:srgbClr val="DD0111"/>
                </a:solidFill>
              </a:rPr>
              <a:t>δ</a:t>
            </a:r>
            <a:r>
              <a:rPr lang="en-US" altLang="en-US" sz="3600" dirty="0">
                <a:solidFill>
                  <a:srgbClr val="DD0111"/>
                </a:solidFill>
                <a:latin typeface="Comic Sans MS" panose="030F0902030302020204" pitchFamily="66" charset="0"/>
                <a:sym typeface="Symbol" pitchFamily="2" charset="2"/>
              </a:rPr>
              <a:t>(s, </a:t>
            </a:r>
            <a:r>
              <a:rPr lang="en-US" altLang="en-US" sz="3600" dirty="0" err="1">
                <a:solidFill>
                  <a:srgbClr val="DD0111"/>
                </a:solidFill>
                <a:latin typeface="Comic Sans MS" panose="030F0902030302020204" pitchFamily="66" charset="0"/>
                <a:sym typeface="Symbol" pitchFamily="2" charset="2"/>
              </a:rPr>
              <a:t>i</a:t>
            </a:r>
            <a:r>
              <a:rPr lang="en-US" altLang="en-US" sz="3600" dirty="0">
                <a:solidFill>
                  <a:srgbClr val="DD0111"/>
                </a:solidFill>
                <a:latin typeface="Comic Sans MS" panose="030F0902030302020204" pitchFamily="66" charset="0"/>
                <a:sym typeface="Symbol" pitchFamily="2" charset="2"/>
              </a:rPr>
              <a:t>) =</a:t>
            </a:r>
            <a:r>
              <a:rPr lang="en-US" altLang="en-US" sz="3600" i="1" dirty="0">
                <a:solidFill>
                  <a:srgbClr val="DD0111"/>
                </a:solidFill>
                <a:latin typeface="Comic Sans MS" panose="030F0902030302020204" pitchFamily="66" charset="0"/>
                <a:sym typeface="Symbol" pitchFamily="2" charset="2"/>
              </a:rPr>
              <a:t> </a:t>
            </a:r>
            <a:r>
              <a:rPr lang="en-US" altLang="en-US" sz="3600" dirty="0" err="1">
                <a:solidFill>
                  <a:srgbClr val="DD0111"/>
                </a:solidFill>
              </a:rPr>
              <a:t>δ</a:t>
            </a:r>
            <a:r>
              <a:rPr lang="en-US" altLang="en-US" sz="3600" dirty="0">
                <a:solidFill>
                  <a:srgbClr val="DD0111"/>
                </a:solidFill>
                <a:latin typeface="Comic Sans MS" panose="030F0902030302020204" pitchFamily="66" charset="0"/>
                <a:sym typeface="Symbol" pitchFamily="2" charset="2"/>
              </a:rPr>
              <a:t>(s, j) =</a:t>
            </a:r>
            <a:r>
              <a:rPr lang="en-US" altLang="en-US" sz="3600" i="1" dirty="0">
                <a:solidFill>
                  <a:srgbClr val="DD0111"/>
                </a:solidFill>
                <a:latin typeface="Comic Sans MS" panose="030F0902030302020204" pitchFamily="66" charset="0"/>
                <a:sym typeface="Symbol" pitchFamily="2" charset="2"/>
              </a:rPr>
              <a:t> </a:t>
            </a:r>
            <a:r>
              <a:rPr lang="en-US" altLang="en-US" sz="3600" dirty="0">
                <a:solidFill>
                  <a:srgbClr val="DD0111"/>
                </a:solidFill>
                <a:latin typeface="Comic Sans MS" panose="030F0902030302020204" pitchFamily="66" charset="0"/>
                <a:sym typeface="Symbol" pitchFamily="2" charset="2"/>
              </a:rPr>
              <a:t></a:t>
            </a:r>
          </a:p>
        </p:txBody>
      </p:sp>
    </p:spTree>
    <p:extLst>
      <p:ext uri="{BB962C8B-B14F-4D97-AF65-F5344CB8AC3E}">
        <p14:creationId xmlns:p14="http://schemas.microsoft.com/office/powerpoint/2010/main" val="187987622"/>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1" id="{FEBCA056-F2A5-496F-A830-7BAED988D208}" vid="{3C0D7A97-88A3-424B-BF48-73EB1D05E1BE}"/>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21_BasicWhite</Template>
  <TotalTime>14827</TotalTime>
  <Words>2567</Words>
  <Application>Microsoft Macintosh PowerPoint</Application>
  <PresentationFormat>Custom</PresentationFormat>
  <Paragraphs>409</Paragraphs>
  <Slides>41</Slides>
  <Notes>5</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5" baseType="lpstr">
      <vt:lpstr>Times New Roman</vt:lpstr>
      <vt:lpstr>Arial</vt:lpstr>
      <vt:lpstr>OCRB</vt:lpstr>
      <vt:lpstr>Open Sans Light</vt:lpstr>
      <vt:lpstr>Arial Black</vt:lpstr>
      <vt:lpstr>Avenir</vt:lpstr>
      <vt:lpstr>Open Sans ExtraBold</vt:lpstr>
      <vt:lpstr>Cambria Math</vt:lpstr>
      <vt:lpstr>Comic Sans MS</vt:lpstr>
      <vt:lpstr>Calibri</vt:lpstr>
      <vt:lpstr>Open Sans Semibold</vt:lpstr>
      <vt:lpstr>Avenir Book</vt:lpstr>
      <vt:lpstr>21_BasicWhite</vt:lpstr>
      <vt:lpstr>Equation</vt:lpstr>
      <vt:lpstr>Graph: Shortest path</vt:lpstr>
      <vt:lpstr>Outline Materials</vt:lpstr>
      <vt:lpstr>Learning outcomes</vt:lpstr>
      <vt:lpstr>Shortest path Problem</vt:lpstr>
      <vt:lpstr>Shortest path Problem</vt:lpstr>
      <vt:lpstr>Shortest path problem </vt:lpstr>
      <vt:lpstr>Shortest path problem </vt:lpstr>
      <vt:lpstr>Shortest path problem </vt:lpstr>
      <vt:lpstr>Shortest path problem </vt:lpstr>
      <vt:lpstr>Shortest path problem </vt:lpstr>
      <vt:lpstr>Shortest path problem </vt:lpstr>
      <vt:lpstr>Shortest path problem </vt:lpstr>
      <vt:lpstr>Shortest path problem </vt:lpstr>
      <vt:lpstr>Shortest path problem </vt:lpstr>
      <vt:lpstr>Shortest path problem </vt:lpstr>
      <vt:lpstr>Shortest path problem </vt:lpstr>
      <vt:lpstr>Bellman-ford</vt:lpstr>
      <vt:lpstr>Bellman ford</vt:lpstr>
      <vt:lpstr>Bellman-ford</vt:lpstr>
      <vt:lpstr>Example</vt:lpstr>
      <vt:lpstr>Example</vt:lpstr>
      <vt:lpstr>Example</vt:lpstr>
      <vt:lpstr>Example</vt:lpstr>
      <vt:lpstr>Example</vt:lpstr>
      <vt:lpstr>Bellman-ford</vt:lpstr>
      <vt:lpstr>Bellman-ford</vt:lpstr>
      <vt:lpstr>Bellman-ford</vt:lpstr>
      <vt:lpstr>Bellman-ford</vt:lpstr>
      <vt:lpstr>Bellman-ford</vt:lpstr>
      <vt:lpstr>Bellman-Ford</vt:lpstr>
      <vt:lpstr>Bellman-Ford</vt:lpstr>
      <vt:lpstr>Comparing Bellman ford and Dijkstra algorithm </vt:lpstr>
      <vt:lpstr>Comparing Bellman ford and Dijkstra algorithm </vt:lpstr>
      <vt:lpstr>Comparing Bellman ford and Dijkstra algorithm </vt:lpstr>
      <vt:lpstr>Comparing Bellman ford and Dijkstra algorithm </vt:lpstr>
      <vt:lpstr>Comparing Bellman ford and Dijkstra algorithm </vt:lpstr>
      <vt:lpstr>Comparing Bellman ford and Dijkstra algorithm </vt:lpstr>
      <vt:lpstr>Summary</vt:lpstr>
      <vt:lpstr>Exercises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Role Of Algorithms In Programming</dc:title>
  <dc:creator>HENRY LUCKY</dc:creator>
  <cp:lastModifiedBy>HENRY LUCKY</cp:lastModifiedBy>
  <cp:revision>74</cp:revision>
  <dcterms:created xsi:type="dcterms:W3CDTF">2023-06-13T08:42:51Z</dcterms:created>
  <dcterms:modified xsi:type="dcterms:W3CDTF">2023-07-31T09:00:09Z</dcterms:modified>
</cp:coreProperties>
</file>